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95" r:id="rId1"/>
    <p:sldMasterId id="2147483919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89" r:id="rId8"/>
    <p:sldId id="261" r:id="rId9"/>
    <p:sldId id="265" r:id="rId10"/>
    <p:sldId id="266" r:id="rId11"/>
    <p:sldId id="267" r:id="rId12"/>
    <p:sldId id="268" r:id="rId13"/>
    <p:sldId id="315" r:id="rId14"/>
    <p:sldId id="269" r:id="rId15"/>
    <p:sldId id="295" r:id="rId16"/>
    <p:sldId id="299" r:id="rId17"/>
    <p:sldId id="297" r:id="rId18"/>
    <p:sldId id="298" r:id="rId19"/>
    <p:sldId id="314" r:id="rId20"/>
    <p:sldId id="303" r:id="rId21"/>
    <p:sldId id="301" r:id="rId22"/>
    <p:sldId id="313" r:id="rId23"/>
    <p:sldId id="270" r:id="rId24"/>
    <p:sldId id="304" r:id="rId25"/>
    <p:sldId id="274" r:id="rId26"/>
    <p:sldId id="286" r:id="rId27"/>
    <p:sldId id="277" r:id="rId28"/>
    <p:sldId id="306" r:id="rId29"/>
    <p:sldId id="308" r:id="rId30"/>
    <p:sldId id="310" r:id="rId31"/>
    <p:sldId id="280" r:id="rId32"/>
    <p:sldId id="287" r:id="rId33"/>
    <p:sldId id="288" r:id="rId34"/>
    <p:sldId id="281" r:id="rId35"/>
    <p:sldId id="311" r:id="rId36"/>
    <p:sldId id="312" r:id="rId37"/>
    <p:sldId id="275" r:id="rId38"/>
    <p:sldId id="309" r:id="rId39"/>
    <p:sldId id="276" r:id="rId40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  <p:embeddedFont>
      <p:font typeface="HyhwpEQ" panose="02030600000101010101" pitchFamily="18" charset="-127"/>
      <p:regular r:id="rId49"/>
    </p:embeddedFont>
    <p:embeddedFont>
      <p:font typeface="HY헤드라인M" panose="02030600000101010101" pitchFamily="18" charset="-127"/>
      <p:regular r:id="rId50"/>
    </p:embeddedFont>
    <p:embeddedFont>
      <p:font typeface="Wingdings 2" panose="05020102010507070707" pitchFamily="18" charset="2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함초롬돋움" panose="020B0604000101010101" pitchFamily="50" charset="-127"/>
      <p:regular r:id="rId54"/>
      <p:bold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5C2A9-D9D5-4945-BB29-CEA7D34DAB9C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46E0C-B2E1-47B8-8283-83088FC6C6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97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 err="1"/>
              <a:t>dreambooth</a:t>
            </a:r>
            <a:r>
              <a:rPr lang="ko-KR" altLang="en-US" dirty="0"/>
              <a:t>의 </a:t>
            </a:r>
            <a:r>
              <a:rPr lang="en-US" altLang="ko-KR" dirty="0"/>
              <a:t>framework</a:t>
            </a:r>
            <a:r>
              <a:rPr lang="ko-KR" altLang="en-US" dirty="0"/>
              <a:t>를 사용한다</a:t>
            </a:r>
            <a:r>
              <a:rPr lang="en-US" altLang="ko-KR" dirty="0"/>
              <a:t>. Baseline</a:t>
            </a:r>
            <a:r>
              <a:rPr lang="ko-KR" altLang="en-US" dirty="0"/>
              <a:t>이기 때문에 </a:t>
            </a:r>
            <a:r>
              <a:rPr lang="en-US" altLang="ko-KR" dirty="0" err="1"/>
              <a:t>dreambooth</a:t>
            </a:r>
            <a:r>
              <a:rPr lang="ko-KR" altLang="en-US" dirty="0"/>
              <a:t>와 비교해서 </a:t>
            </a:r>
            <a:r>
              <a:rPr lang="ko-KR" altLang="en-US" dirty="0" err="1"/>
              <a:t>말할꺼고</a:t>
            </a:r>
            <a:r>
              <a:rPr lang="ko-KR" altLang="en-US" dirty="0"/>
              <a:t> </a:t>
            </a:r>
            <a:r>
              <a:rPr lang="en-US" altLang="ko-KR" dirty="0" err="1"/>
              <a:t>dreambooth</a:t>
            </a:r>
            <a:r>
              <a:rPr lang="ko-KR" altLang="en-US" dirty="0"/>
              <a:t>에 대해서 먼저 설명해주겠다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547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14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87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다음의 실험들로 만든 결과다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0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FID </a:t>
            </a:r>
            <a:r>
              <a:rPr lang="ko-KR" altLang="en-US" dirty="0"/>
              <a:t>상으로도 성능이 좋다</a:t>
            </a:r>
            <a:r>
              <a:rPr lang="en-US" altLang="ko-KR" dirty="0"/>
              <a:t>. </a:t>
            </a:r>
            <a:r>
              <a:rPr lang="ko-KR" altLang="en-US" dirty="0"/>
              <a:t>즉 넓은 의미의 스타일링을 완성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782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50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 어떻게 만들었는지 보여주겠다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0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32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정보가 부족한지에 대한 설명이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209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55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32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Language drift</a:t>
            </a:r>
            <a:r>
              <a:rPr lang="ko-KR" altLang="en-US" dirty="0"/>
              <a:t>를 </a:t>
            </a:r>
            <a:r>
              <a:rPr lang="ko-KR" altLang="en-US" dirty="0" err="1"/>
              <a:t>신경쓰지</a:t>
            </a:r>
            <a:r>
              <a:rPr lang="ko-KR" altLang="en-US" dirty="0"/>
              <a:t> 않아도 돼서</a:t>
            </a:r>
            <a:r>
              <a:rPr lang="en-US" altLang="ko-KR" dirty="0"/>
              <a:t>, </a:t>
            </a:r>
            <a:r>
              <a:rPr lang="ko-KR" altLang="en-US" dirty="0"/>
              <a:t>인터넷에서 좋은 퀄리티로 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46E0C-B2E1-47B8-8283-83088FC6C6F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250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105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897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872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6C32D-93B1-E0FE-EF8C-FCF7836969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D7898D-D43A-7679-F614-27187DDB3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6166D-4AD3-1C4D-9F8B-DECD6E5A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864237-99C1-BBF9-568E-22663206F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09C512-DBE3-398A-2C55-CE879239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0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7D231-6383-049D-DA4A-B4FDDC4F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085BD-BA0B-2249-B9A7-FB2C9B76A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ACB51-F6E6-02DC-0795-627F8F8C5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D565F7-7358-D3D2-492F-3F646119A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F37C6-C8A2-53FF-BE46-D350F3A69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507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800A6-D194-DB55-60E5-52BAD6A8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423D95-EEB5-CAE7-3761-A389B03F8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220F72-AF90-8EB0-7ADE-E94C9AAC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826A6D-55E2-ADE9-8668-A7D92FDDF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89246B-8554-23D4-1686-AAB0FC32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909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D00EB-36ED-BDEB-6452-6B229F2F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19789-2C2C-B0B7-CEAF-5A9778403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F1F498-733E-56FF-FA11-5D0880C59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AF8276-99C7-38C3-6DDA-38C6FCBB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E047E1-039F-0BF4-0B8C-006C29C6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AC3606-490D-1864-709B-ACA18A64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84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86295-E855-5830-9F32-D9119BCFC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C3A811-67F3-5154-002D-CC77CDE3B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8645C6-428B-5876-8E13-0F4D7F255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952E17-7081-F09C-7AA7-48616945E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B6B71-7ABC-EE79-5F29-29D4A18BE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B472FE-0A18-1570-D35E-AB2D8D84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324B0B2-85ED-B436-515D-2262B752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F13E68-87D2-82E1-B9CE-72026F4E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8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1A187-5465-A821-CCE5-62D5468D7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D8F78C-ACD9-BDF1-B600-EAA21DBC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2A2E5A-1C60-5F57-80AA-2851B807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51A310-C55C-C1AC-F642-E77AC3953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77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4D657F-E905-DBB0-DEA2-20985457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139AA8-8410-F57E-4DAA-6492AF6E5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D7356B-8451-9ADF-6EC3-6B818897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674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62FEC-9DB9-5727-6403-2EC4D0A85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B337D-8502-B9F3-87C5-DF538A11A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3B3D18-AE5D-C173-2F24-4DB8F7C5F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C4740B-B169-3F82-BE8B-C11088EB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F55A83-90D3-8925-6E07-93B4575C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050349-D6CF-D433-5551-985AEF78C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4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84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8CE79-5530-1B47-A9E8-721F6E6B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F8157F-6856-D786-4593-9748927BF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7AA0DB-904E-82D5-F81C-B7D0C9C74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D1916E-9705-548F-7AC2-EEE442022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4F871-B079-E1A8-8F81-613850AB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0BB936-2F23-4B49-A752-F78275C3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32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D6E6F-0DF9-0283-8DAD-404F4FED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AA6DF8-5CEC-79C9-178F-F0C24A2BC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3FBAE-9AE9-FE5A-5CE3-C88E4D36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6CE26C-E7A0-75FA-A479-B237B343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B1FDC-DD9F-6E42-066B-EE7B528F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579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50DC445-3012-AB8F-B344-D7862B5A8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4E40AB-1A56-FEC6-5C2E-E5AE8C460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C367B1-F476-37A6-8D79-3615743C2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B8CB6-30C6-FDBF-5F04-B7F5E055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EF308-5AF8-E1BE-9BA0-12FED528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210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6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01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0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9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3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776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0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B9470C-62D3-07EB-6E5B-CB664128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DFE1DC-F5BE-AE62-99C1-8DB46E25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DA677C-F262-EFBE-1A1A-5849362F73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8252-36C3-4117-9C8D-CCD241EF47FA}" type="datetimeFigureOut">
              <a:rPr lang="ko-KR" altLang="en-US" smtClean="0"/>
              <a:t>2023-10-07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5E1BE1-7AEA-CF0C-A3F3-CF9E95C3F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790A2-6E3A-E029-1948-9CAA88BD4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D8D24-059E-458E-87D6-FB480E913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31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jpe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eg"/><Relationship Id="rId7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6.jpeg"/><Relationship Id="rId4" Type="http://schemas.openxmlformats.org/officeDocument/2006/relationships/image" Target="../media/image19.jpe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9.jpeg"/><Relationship Id="rId10" Type="http://schemas.openxmlformats.org/officeDocument/2006/relationships/image" Target="../media/image26.png"/><Relationship Id="rId4" Type="http://schemas.openxmlformats.org/officeDocument/2006/relationships/image" Target="../media/image17.jpe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7.jpeg"/><Relationship Id="rId7" Type="http://schemas.openxmlformats.org/officeDocument/2006/relationships/image" Target="../media/image1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11" Type="http://schemas.openxmlformats.org/officeDocument/2006/relationships/image" Target="../media/image31.jpg"/><Relationship Id="rId5" Type="http://schemas.openxmlformats.org/officeDocument/2006/relationships/image" Target="../media/image19.jpeg"/><Relationship Id="rId10" Type="http://schemas.openxmlformats.org/officeDocument/2006/relationships/image" Target="../media/image30.jpg"/><Relationship Id="rId4" Type="http://schemas.openxmlformats.org/officeDocument/2006/relationships/image" Target="../media/image17.jpeg"/><Relationship Id="rId9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jpg"/><Relationship Id="rId3" Type="http://schemas.openxmlformats.org/officeDocument/2006/relationships/image" Target="../media/image4.jpeg"/><Relationship Id="rId7" Type="http://schemas.openxmlformats.org/officeDocument/2006/relationships/image" Target="../media/image50.jpg"/><Relationship Id="rId12" Type="http://schemas.openxmlformats.org/officeDocument/2006/relationships/image" Target="../media/image5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5" Type="http://schemas.openxmlformats.org/officeDocument/2006/relationships/image" Target="../media/image6.jpeg"/><Relationship Id="rId10" Type="http://schemas.openxmlformats.org/officeDocument/2006/relationships/image" Target="../media/image53.jpg"/><Relationship Id="rId4" Type="http://schemas.openxmlformats.org/officeDocument/2006/relationships/image" Target="../media/image5.jpeg"/><Relationship Id="rId9" Type="http://schemas.openxmlformats.org/officeDocument/2006/relationships/image" Target="../media/image5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21.png"/><Relationship Id="rId7" Type="http://schemas.openxmlformats.org/officeDocument/2006/relationships/image" Target="../media/image5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1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g"/><Relationship Id="rId5" Type="http://schemas.openxmlformats.org/officeDocument/2006/relationships/image" Target="../media/image66.jpeg"/><Relationship Id="rId10" Type="http://schemas.openxmlformats.org/officeDocument/2006/relationships/image" Target="../media/image59.jpg"/><Relationship Id="rId4" Type="http://schemas.openxmlformats.org/officeDocument/2006/relationships/image" Target="../media/image22.png"/><Relationship Id="rId9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7.png"/><Relationship Id="rId10" Type="http://schemas.openxmlformats.org/officeDocument/2006/relationships/image" Target="../media/image44.png"/><Relationship Id="rId4" Type="http://schemas.openxmlformats.org/officeDocument/2006/relationships/image" Target="../media/image36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E3668-A19B-7859-ECE6-9883323CC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534160"/>
            <a:ext cx="10566400" cy="23876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StyleBoost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A Study of Personalizing Text-to-Image Generation </a:t>
            </a:r>
            <a:b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 Any Style using </a:t>
            </a:r>
            <a:r>
              <a:rPr lang="en-US" altLang="ko-KR" sz="4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1E6843-1721-8341-8AED-0928A9784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640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Junseo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Park,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Beomseok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Ko and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Hyeryung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Jang 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Department of Artificial Intelligence </a:t>
            </a: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Dongguk University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6A8985-5B67-9129-3F65-370CD3A4684E}"/>
              </a:ext>
            </a:extLst>
          </p:cNvPr>
          <p:cNvCxnSpPr/>
          <p:nvPr/>
        </p:nvCxnSpPr>
        <p:spPr>
          <a:xfrm>
            <a:off x="812800" y="418592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4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강아지가 산책을 거부하는 이유는? - 핏펫">
            <a:extLst>
              <a:ext uri="{FF2B5EF4-FFF2-40B4-BE49-F238E27FC236}">
                <a16:creationId xmlns:a16="http://schemas.microsoft.com/office/drawing/2014/main" id="{F69E711F-F790-F6CD-91BA-E2FC32C1F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585" y="446637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귀여운 강아지 종류 8가지 - 세상에서 가장 귀여운 강아지는? – 비마이펫 라이프">
            <a:extLst>
              <a:ext uri="{FF2B5EF4-FFF2-40B4-BE49-F238E27FC236}">
                <a16:creationId xmlns:a16="http://schemas.microsoft.com/office/drawing/2014/main" id="{EA45BD95-E30E-83DB-2920-CCBD502F7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53" y="378868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강아지 사진, 369,000개 이상의 고품질 무료 스톡 사진">
            <a:extLst>
              <a:ext uri="{FF2B5EF4-FFF2-40B4-BE49-F238E27FC236}">
                <a16:creationId xmlns:a16="http://schemas.microsoft.com/office/drawing/2014/main" id="{40E84B9A-D225-B8F9-98E6-CF66E14D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282" y="98022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강아지와 대화하기">
            <a:extLst>
              <a:ext uri="{FF2B5EF4-FFF2-40B4-BE49-F238E27FC236}">
                <a16:creationId xmlns:a16="http://schemas.microsoft.com/office/drawing/2014/main" id="{FA4A1F18-3FE5-27F8-58F3-641B3D86B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53" y="143821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강아지 사진, 369,000개 이상의 고품질 무료 스톡 사진">
            <a:extLst>
              <a:ext uri="{FF2B5EF4-FFF2-40B4-BE49-F238E27FC236}">
                <a16:creationId xmlns:a16="http://schemas.microsoft.com/office/drawing/2014/main" id="{140B0982-94B5-6DCC-68F2-D6D18415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282" y="98639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1233D0-48CC-F3E0-D2BF-FE92A2FD199C}"/>
              </a:ext>
            </a:extLst>
          </p:cNvPr>
          <p:cNvSpPr txBox="1"/>
          <p:nvPr/>
        </p:nvSpPr>
        <p:spPr>
          <a:xfrm>
            <a:off x="538480" y="1465373"/>
            <a:ext cx="8067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Problem.</a:t>
            </a:r>
          </a:p>
          <a:p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CF532-046F-52B0-64E4-CE026F16D308}"/>
              </a:ext>
            </a:extLst>
          </p:cNvPr>
          <p:cNvSpPr txBox="1"/>
          <p:nvPr/>
        </p:nvSpPr>
        <p:spPr>
          <a:xfrm>
            <a:off x="538480" y="2228432"/>
            <a:ext cx="8067040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2">
                    <a:lumMod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Overfitting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Language drift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124" name="Picture 4" descr="강아지와 대화하기">
            <a:extLst>
              <a:ext uri="{FF2B5EF4-FFF2-40B4-BE49-F238E27FC236}">
                <a16:creationId xmlns:a16="http://schemas.microsoft.com/office/drawing/2014/main" id="{BF38C91A-C882-A9A4-E93C-C43CC0BBC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53" y="143821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귀여운 강아지 종류 8가지 - 세상에서 가장 귀여운 강아지는? – 비마이펫 라이프">
            <a:extLst>
              <a:ext uri="{FF2B5EF4-FFF2-40B4-BE49-F238E27FC236}">
                <a16:creationId xmlns:a16="http://schemas.microsoft.com/office/drawing/2014/main" id="{9B3A934E-F7FD-7819-FD10-35CAE794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753" y="378868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강아지가 산책을 거부하는 이유는? - 핏펫">
            <a:extLst>
              <a:ext uri="{FF2B5EF4-FFF2-40B4-BE49-F238E27FC236}">
                <a16:creationId xmlns:a16="http://schemas.microsoft.com/office/drawing/2014/main" id="{8E10052A-D259-8493-55C7-961C264CF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538" y="44601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2CD6E1-E147-28EC-3FD6-331D855F68C7}"/>
              </a:ext>
            </a:extLst>
          </p:cNvPr>
          <p:cNvSpPr txBox="1"/>
          <p:nvPr/>
        </p:nvSpPr>
        <p:spPr>
          <a:xfrm>
            <a:off x="1732915" y="5873495"/>
            <a:ext cx="806704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Loses the various expressions of class name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83279373-2F44-D588-D744-C356B7D8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336" y="2709859"/>
            <a:ext cx="2603817" cy="260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즉각적인 - 무료 컴퓨터개 아이콘">
            <a:extLst>
              <a:ext uri="{FF2B5EF4-FFF2-40B4-BE49-F238E27FC236}">
                <a16:creationId xmlns:a16="http://schemas.microsoft.com/office/drawing/2014/main" id="{4178008E-5496-34B3-4F88-83A616EB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" y="3810754"/>
            <a:ext cx="1764872" cy="17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8987FE-CA07-D589-77B4-4D808A5F4B0F}"/>
              </a:ext>
            </a:extLst>
          </p:cNvPr>
          <p:cNvSpPr txBox="1"/>
          <p:nvPr/>
        </p:nvSpPr>
        <p:spPr>
          <a:xfrm>
            <a:off x="2020618" y="4398611"/>
            <a:ext cx="1536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 dog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Picture 16" descr="오른쪽 화살표 아이콘 화살 - ico,png,icns,무료 아이콘 다운로드">
            <a:extLst>
              <a:ext uri="{FF2B5EF4-FFF2-40B4-BE49-F238E27FC236}">
                <a16:creationId xmlns:a16="http://schemas.microsoft.com/office/drawing/2014/main" id="{4DDE1C16-4782-D57C-F433-39634D0A9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06" y="4292142"/>
            <a:ext cx="801972" cy="80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2A06C7-BC76-3C53-953A-329DBE3DB6B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09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곡선 화살표 - 무료 화살개 아이콘">
            <a:extLst>
              <a:ext uri="{FF2B5EF4-FFF2-40B4-BE49-F238E27FC236}">
                <a16:creationId xmlns:a16="http://schemas.microsoft.com/office/drawing/2014/main" id="{E60E5087-67D9-D1B9-3A25-95A703A2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63895">
            <a:off x="6139013" y="5136880"/>
            <a:ext cx="1450787" cy="14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곡선 화살표 - 무료 화살개 아이콘">
            <a:extLst>
              <a:ext uri="{FF2B5EF4-FFF2-40B4-BE49-F238E27FC236}">
                <a16:creationId xmlns:a16="http://schemas.microsoft.com/office/drawing/2014/main" id="{A470C480-708D-2FC6-0279-A6E3050B1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7155">
            <a:off x="4068804" y="3700569"/>
            <a:ext cx="1450787" cy="14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5CF532-046F-52B0-64E4-CE026F16D308}"/>
              </a:ext>
            </a:extLst>
          </p:cNvPr>
          <p:cNvSpPr txBox="1"/>
          <p:nvPr/>
        </p:nvSpPr>
        <p:spPr>
          <a:xfrm>
            <a:off x="584565" y="1924930"/>
            <a:ext cx="8409704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Introduce a </a:t>
            </a:r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class prior image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 prior image </a:t>
            </a:r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is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mapped to the class prompt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Generated from the </a:t>
            </a:r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pre-trained diffusion model</a:t>
            </a:r>
            <a:endParaRPr lang="ko-KR" altLang="en-US" sz="24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F4304-EFE7-A38A-59B7-31EE8E19441A}"/>
              </a:ext>
            </a:extLst>
          </p:cNvPr>
          <p:cNvSpPr txBox="1"/>
          <p:nvPr/>
        </p:nvSpPr>
        <p:spPr>
          <a:xfrm>
            <a:off x="4572000" y="4807852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[V] dog ”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9AD223-B67B-0A8E-84CD-11F7AA4967F9}"/>
              </a:ext>
            </a:extLst>
          </p:cNvPr>
          <p:cNvCxnSpPr>
            <a:cxnSpLocks/>
          </p:cNvCxnSpPr>
          <p:nvPr/>
        </p:nvCxnSpPr>
        <p:spPr>
          <a:xfrm>
            <a:off x="5019040" y="4830344"/>
            <a:ext cx="82296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2BA464E-0F6E-8E9B-6D43-E43441603F84}"/>
              </a:ext>
            </a:extLst>
          </p:cNvPr>
          <p:cNvCxnSpPr>
            <a:cxnSpLocks/>
          </p:cNvCxnSpPr>
          <p:nvPr/>
        </p:nvCxnSpPr>
        <p:spPr>
          <a:xfrm>
            <a:off x="5882640" y="5392627"/>
            <a:ext cx="8229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 descr="강아지 사진, 369,000개 이상의 고품질 무료 스톡 사진">
            <a:extLst>
              <a:ext uri="{FF2B5EF4-FFF2-40B4-BE49-F238E27FC236}">
                <a16:creationId xmlns:a16="http://schemas.microsoft.com/office/drawing/2014/main" id="{936F3A74-0F98-7278-14FA-6E2D285C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28" y="2779248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강아지와 대화하기">
            <a:extLst>
              <a:ext uri="{FF2B5EF4-FFF2-40B4-BE49-F238E27FC236}">
                <a16:creationId xmlns:a16="http://schemas.microsoft.com/office/drawing/2014/main" id="{95615BA4-47E2-F6A5-B219-78DD2526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46" y="3791606"/>
            <a:ext cx="2100773" cy="139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귀여운 강아지 종류 8가지 - 세상에서 가장 귀여운 강아지는? – 비마이펫 라이프">
            <a:extLst>
              <a:ext uri="{FF2B5EF4-FFF2-40B4-BE49-F238E27FC236}">
                <a16:creationId xmlns:a16="http://schemas.microsoft.com/office/drawing/2014/main" id="{D9C1C3CB-2ACA-70AF-3560-599CC1D5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91" y="5285302"/>
            <a:ext cx="1997921" cy="13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강아지가 산책을 거부하는 이유는? - 핏펫">
            <a:extLst>
              <a:ext uri="{FF2B5EF4-FFF2-40B4-BE49-F238E27FC236}">
                <a16:creationId xmlns:a16="http://schemas.microsoft.com/office/drawing/2014/main" id="{B16F811E-D35A-CF35-17C0-051BFD06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178" y="458211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503AA62-5270-EA27-371E-BC0EA9086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35" y="4149094"/>
            <a:ext cx="2272415" cy="227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3BAEDA-5537-A9AF-2905-0FE6E7F9386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AD43CF-1521-F648-1B93-39E27969A54A}"/>
              </a:ext>
            </a:extLst>
          </p:cNvPr>
          <p:cNvGrpSpPr/>
          <p:nvPr/>
        </p:nvGrpSpPr>
        <p:grpSpPr>
          <a:xfrm>
            <a:off x="7727375" y="1176388"/>
            <a:ext cx="4684028" cy="1829331"/>
            <a:chOff x="2695686" y="1451938"/>
            <a:chExt cx="6441778" cy="2704368"/>
          </a:xfrm>
        </p:grpSpPr>
        <p:pic>
          <p:nvPicPr>
            <p:cNvPr id="10" name="Picture 2" descr="Deep learning - Free electronics icons">
              <a:extLst>
                <a:ext uri="{FF2B5EF4-FFF2-40B4-BE49-F238E27FC236}">
                  <a16:creationId xmlns:a16="http://schemas.microsoft.com/office/drawing/2014/main" id="{5DA45CD7-66ED-DB6B-928E-B351B3E22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924" y="185010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2C9DE8-0C4D-B931-CE01-37B0CBEDD387}"/>
                </a:ext>
              </a:extLst>
            </p:cNvPr>
            <p:cNvSpPr txBox="1"/>
            <p:nvPr/>
          </p:nvSpPr>
          <p:spPr>
            <a:xfrm>
              <a:off x="2695686" y="2447911"/>
              <a:ext cx="922290" cy="712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9CE55-6DF5-AFFB-7EE4-CECBF7A00DFC}"/>
                </a:ext>
              </a:extLst>
            </p:cNvPr>
            <p:cNvSpPr txBox="1"/>
            <p:nvPr/>
          </p:nvSpPr>
          <p:spPr>
            <a:xfrm>
              <a:off x="6446997" y="1637741"/>
              <a:ext cx="2690467" cy="482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Class prior image</a:t>
              </a:r>
            </a:p>
          </p:txBody>
        </p:sp>
        <p:pic>
          <p:nvPicPr>
            <p:cNvPr id="13" name="Picture 4" descr="강아지와 대화하기">
              <a:extLst>
                <a:ext uri="{FF2B5EF4-FFF2-40B4-BE49-F238E27FC236}">
                  <a16:creationId xmlns:a16="http://schemas.microsoft.com/office/drawing/2014/main" id="{07F975D4-5EB5-D81E-7A86-65882FF69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329" y="2178104"/>
              <a:ext cx="1390816" cy="92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귀여운 강아지 종류 8가지 - 세상에서 가장 귀여운 강아지는? – 비마이펫 라이프">
              <a:extLst>
                <a:ext uri="{FF2B5EF4-FFF2-40B4-BE49-F238E27FC236}">
                  <a16:creationId xmlns:a16="http://schemas.microsoft.com/office/drawing/2014/main" id="{82828A49-1FC1-9F98-AA58-648205D49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309" y="3211228"/>
              <a:ext cx="1420200" cy="945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C22C743-49BE-1516-2AFE-2F3A2D5C5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22750" y="2754974"/>
              <a:ext cx="266700" cy="33337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C17374-6C8D-2224-BC49-8C961C708775}"/>
                </a:ext>
              </a:extLst>
            </p:cNvPr>
            <p:cNvSpPr txBox="1"/>
            <p:nvPr/>
          </p:nvSpPr>
          <p:spPr>
            <a:xfrm>
              <a:off x="3617976" y="1451938"/>
              <a:ext cx="3037840" cy="454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Pre-trained diffusion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14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1233D0-48CC-F3E0-D2BF-FE92A2FD199C}"/>
              </a:ext>
            </a:extLst>
          </p:cNvPr>
          <p:cNvSpPr txBox="1"/>
          <p:nvPr/>
        </p:nvSpPr>
        <p:spPr>
          <a:xfrm>
            <a:off x="538480" y="1465373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Loss function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77359-6E67-7B76-0083-B8FB14B16111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322CB2-BD9C-3EF1-9E45-752B575CC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385" y="3180079"/>
            <a:ext cx="8477250" cy="177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F336F9-E72D-BA6A-6A66-F2B5608C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34" y="1586569"/>
            <a:ext cx="3291971" cy="1425602"/>
          </a:xfrm>
          <a:prstGeom prst="rect">
            <a:avLst/>
          </a:prstGeom>
        </p:spPr>
      </p:pic>
      <p:pic>
        <p:nvPicPr>
          <p:cNvPr id="16" name="Picture 6" descr="강아지 사진, 369,000개 이상의 고품질 무료 스톡 사진">
            <a:extLst>
              <a:ext uri="{FF2B5EF4-FFF2-40B4-BE49-F238E27FC236}">
                <a16:creationId xmlns:a16="http://schemas.microsoft.com/office/drawing/2014/main" id="{42C4DB6B-7434-167A-840B-770BC7D7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635" y="4791782"/>
            <a:ext cx="1441567" cy="95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강아지와 대화하기">
            <a:extLst>
              <a:ext uri="{FF2B5EF4-FFF2-40B4-BE49-F238E27FC236}">
                <a16:creationId xmlns:a16="http://schemas.microsoft.com/office/drawing/2014/main" id="{98B40553-A972-7759-00B5-F2079142C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341" y="5297582"/>
            <a:ext cx="1515778" cy="100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귀여운 강아지 종류 8가지 - 세상에서 가장 귀여운 강아지는? – 비마이펫 라이프">
            <a:extLst>
              <a:ext uri="{FF2B5EF4-FFF2-40B4-BE49-F238E27FC236}">
                <a16:creationId xmlns:a16="http://schemas.microsoft.com/office/drawing/2014/main" id="{F226CDDE-B5D7-3D24-2F3B-1421AF922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538" y="5770880"/>
            <a:ext cx="1441567" cy="95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40D317-E6CB-B125-9E6C-40ACCF49F891}"/>
              </a:ext>
            </a:extLst>
          </p:cNvPr>
          <p:cNvSpPr txBox="1"/>
          <p:nvPr/>
        </p:nvSpPr>
        <p:spPr>
          <a:xfrm>
            <a:off x="3887087" y="1465373"/>
            <a:ext cx="2208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Diffusion model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Image Icon Outline Filled - Icon Shop - Download free icons for commercial  use">
            <a:extLst>
              <a:ext uri="{FF2B5EF4-FFF2-40B4-BE49-F238E27FC236}">
                <a16:creationId xmlns:a16="http://schemas.microsoft.com/office/drawing/2014/main" id="{7D6EAEBA-A1FC-4C42-0490-427A0574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905" y="1752917"/>
            <a:ext cx="1427162" cy="14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tificial intelligence Icons &amp; Symbols">
            <a:extLst>
              <a:ext uri="{FF2B5EF4-FFF2-40B4-BE49-F238E27FC236}">
                <a16:creationId xmlns:a16="http://schemas.microsoft.com/office/drawing/2014/main" id="{3792BCEB-0B8E-41F8-14D4-C948986F8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42" y="18907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오른쪽 화살표 아이콘 화살 - ico,png,icns,무료 아이콘 다운로드">
            <a:extLst>
              <a:ext uri="{FF2B5EF4-FFF2-40B4-BE49-F238E27FC236}">
                <a16:creationId xmlns:a16="http://schemas.microsoft.com/office/drawing/2014/main" id="{4E039F06-78A9-955E-5AEA-F5777F973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25" y="2205250"/>
            <a:ext cx="522496" cy="5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기호와 유사 - 무료 표지판개 아이콘">
            <a:extLst>
              <a:ext uri="{FF2B5EF4-FFF2-40B4-BE49-F238E27FC236}">
                <a16:creationId xmlns:a16="http://schemas.microsoft.com/office/drawing/2014/main" id="{64F02ECD-3FD3-746F-38DB-E0651F29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13" y="2045264"/>
            <a:ext cx="842467" cy="8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796208-CE06-7257-EA50-E8FAEEF6C8F4}"/>
              </a:ext>
            </a:extLst>
          </p:cNvPr>
          <p:cNvSpPr txBox="1"/>
          <p:nvPr/>
        </p:nvSpPr>
        <p:spPr>
          <a:xfrm>
            <a:off x="3768069" y="4883905"/>
            <a:ext cx="2208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Diffusion model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4" name="Picture 2" descr="Image Icon Outline Filled - Icon Shop - Download free icons for commercial  use">
            <a:extLst>
              <a:ext uri="{FF2B5EF4-FFF2-40B4-BE49-F238E27FC236}">
                <a16:creationId xmlns:a16="http://schemas.microsoft.com/office/drawing/2014/main" id="{50279A90-222E-7EF3-5BB2-EC8F505B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87" y="5171449"/>
            <a:ext cx="1427162" cy="14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6" descr="Artificial intelligence Icons &amp; Symbols">
            <a:extLst>
              <a:ext uri="{FF2B5EF4-FFF2-40B4-BE49-F238E27FC236}">
                <a16:creationId xmlns:a16="http://schemas.microsoft.com/office/drawing/2014/main" id="{DC0666A2-FE5F-55CB-07C8-6BFF5F48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24" y="530931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6" descr="오른쪽 화살표 아이콘 화살 - ico,png,icns,무료 아이콘 다운로드">
            <a:extLst>
              <a:ext uri="{FF2B5EF4-FFF2-40B4-BE49-F238E27FC236}">
                <a16:creationId xmlns:a16="http://schemas.microsoft.com/office/drawing/2014/main" id="{9FB5F2D2-2209-6FAA-9153-8D57A7E00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07" y="5623782"/>
            <a:ext cx="522496" cy="5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8" descr="기호와 유사 - 무료 표지판개 아이콘">
            <a:extLst>
              <a:ext uri="{FF2B5EF4-FFF2-40B4-BE49-F238E27FC236}">
                <a16:creationId xmlns:a16="http://schemas.microsoft.com/office/drawing/2014/main" id="{B555EB15-7D8D-0961-2BB4-44086A1C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95" y="5463796"/>
            <a:ext cx="842467" cy="84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3" name="직선 연결선 1032">
            <a:extLst>
              <a:ext uri="{FF2B5EF4-FFF2-40B4-BE49-F238E27FC236}">
                <a16:creationId xmlns:a16="http://schemas.microsoft.com/office/drawing/2014/main" id="{183CCA16-4788-936A-B8E0-80110A3C5605}"/>
              </a:ext>
            </a:extLst>
          </p:cNvPr>
          <p:cNvCxnSpPr/>
          <p:nvPr/>
        </p:nvCxnSpPr>
        <p:spPr>
          <a:xfrm>
            <a:off x="4277360" y="3429000"/>
            <a:ext cx="257048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4" name="직선 연결선 1033">
            <a:extLst>
              <a:ext uri="{FF2B5EF4-FFF2-40B4-BE49-F238E27FC236}">
                <a16:creationId xmlns:a16="http://schemas.microsoft.com/office/drawing/2014/main" id="{9C41D48C-39A7-428E-0A27-F5A991729642}"/>
              </a:ext>
            </a:extLst>
          </p:cNvPr>
          <p:cNvCxnSpPr>
            <a:cxnSpLocks/>
          </p:cNvCxnSpPr>
          <p:nvPr/>
        </p:nvCxnSpPr>
        <p:spPr>
          <a:xfrm>
            <a:off x="5231442" y="4807705"/>
            <a:ext cx="337407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7" name="직선 화살표 연결선 1036">
            <a:extLst>
              <a:ext uri="{FF2B5EF4-FFF2-40B4-BE49-F238E27FC236}">
                <a16:creationId xmlns:a16="http://schemas.microsoft.com/office/drawing/2014/main" id="{EECA7B84-1D7C-7D55-F509-49D3B8ECB6B4}"/>
              </a:ext>
            </a:extLst>
          </p:cNvPr>
          <p:cNvCxnSpPr/>
          <p:nvPr/>
        </p:nvCxnSpPr>
        <p:spPr>
          <a:xfrm flipV="1">
            <a:off x="5747887" y="3012171"/>
            <a:ext cx="404597" cy="416829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화살표 연결선 1037">
            <a:extLst>
              <a:ext uri="{FF2B5EF4-FFF2-40B4-BE49-F238E27FC236}">
                <a16:creationId xmlns:a16="http://schemas.microsoft.com/office/drawing/2014/main" id="{A630B79D-3241-B433-D97B-24CE946498D0}"/>
              </a:ext>
            </a:extLst>
          </p:cNvPr>
          <p:cNvCxnSpPr>
            <a:cxnSpLocks/>
          </p:cNvCxnSpPr>
          <p:nvPr/>
        </p:nvCxnSpPr>
        <p:spPr>
          <a:xfrm>
            <a:off x="6493870" y="4807705"/>
            <a:ext cx="15912" cy="489877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직선 화살표 연결선 1041">
            <a:extLst>
              <a:ext uri="{FF2B5EF4-FFF2-40B4-BE49-F238E27FC236}">
                <a16:creationId xmlns:a16="http://schemas.microsoft.com/office/drawing/2014/main" id="{FF25BABD-9930-2132-E7F8-55A74765AABD}"/>
              </a:ext>
            </a:extLst>
          </p:cNvPr>
          <p:cNvCxnSpPr>
            <a:cxnSpLocks/>
          </p:cNvCxnSpPr>
          <p:nvPr/>
        </p:nvCxnSpPr>
        <p:spPr>
          <a:xfrm flipV="1">
            <a:off x="7598051" y="3033440"/>
            <a:ext cx="1007469" cy="43106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화살표 연결선 1044">
            <a:extLst>
              <a:ext uri="{FF2B5EF4-FFF2-40B4-BE49-F238E27FC236}">
                <a16:creationId xmlns:a16="http://schemas.microsoft.com/office/drawing/2014/main" id="{2B84D6F1-2504-0C93-7190-EE8EF700C2AE}"/>
              </a:ext>
            </a:extLst>
          </p:cNvPr>
          <p:cNvCxnSpPr>
            <a:cxnSpLocks/>
          </p:cNvCxnSpPr>
          <p:nvPr/>
        </p:nvCxnSpPr>
        <p:spPr>
          <a:xfrm>
            <a:off x="9395909" y="4794838"/>
            <a:ext cx="547909" cy="38456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>
            <a:extLst>
              <a:ext uri="{FF2B5EF4-FFF2-40B4-BE49-F238E27FC236}">
                <a16:creationId xmlns:a16="http://schemas.microsoft.com/office/drawing/2014/main" id="{96D3ED98-41A5-C76B-7578-CA7621A64C39}"/>
              </a:ext>
            </a:extLst>
          </p:cNvPr>
          <p:cNvSpPr txBox="1"/>
          <p:nvPr/>
        </p:nvSpPr>
        <p:spPr>
          <a:xfrm>
            <a:off x="9665899" y="2951564"/>
            <a:ext cx="15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[V]</a:t>
            </a:r>
            <a:r>
              <a:rPr lang="ko-KR" altLang="en-US" sz="20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dog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2AD82061-E302-2358-9332-66887AA7AD79}"/>
              </a:ext>
            </a:extLst>
          </p:cNvPr>
          <p:cNvSpPr txBox="1"/>
          <p:nvPr/>
        </p:nvSpPr>
        <p:spPr>
          <a:xfrm>
            <a:off x="10628401" y="4587007"/>
            <a:ext cx="155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돋움" panose="020B0604000101010101" pitchFamily="50" charset="-127"/>
              </a:rPr>
              <a:t>Dog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70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곡선 화살표 - 무료 화살개 아이콘">
            <a:extLst>
              <a:ext uri="{FF2B5EF4-FFF2-40B4-BE49-F238E27FC236}">
                <a16:creationId xmlns:a16="http://schemas.microsoft.com/office/drawing/2014/main" id="{E60E5087-67D9-D1B9-3A25-95A703A2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63895">
            <a:off x="5588041" y="3904846"/>
            <a:ext cx="1450787" cy="14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곡선 화살표 - 무료 화살개 아이콘">
            <a:extLst>
              <a:ext uri="{FF2B5EF4-FFF2-40B4-BE49-F238E27FC236}">
                <a16:creationId xmlns:a16="http://schemas.microsoft.com/office/drawing/2014/main" id="{A470C480-708D-2FC6-0279-A6E3050B1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27155">
            <a:off x="3517832" y="2468535"/>
            <a:ext cx="1450787" cy="14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DF4304-EFE7-A38A-59B7-31EE8E19441A}"/>
              </a:ext>
            </a:extLst>
          </p:cNvPr>
          <p:cNvSpPr txBox="1"/>
          <p:nvPr/>
        </p:nvSpPr>
        <p:spPr>
          <a:xfrm>
            <a:off x="4021028" y="3575818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[V] dog ”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Picture 12" descr="강아지 영양학] 강아지 소화기관(위, 소장, 대장) : 도거박스 - 반려견 맞춤 처방 화식">
            <a:extLst>
              <a:ext uri="{FF2B5EF4-FFF2-40B4-BE49-F238E27FC236}">
                <a16:creationId xmlns:a16="http://schemas.microsoft.com/office/drawing/2014/main" id="{F7DCD22B-22CE-068A-42D3-D2E2C07A9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r="13261"/>
          <a:stretch/>
        </p:blipFill>
        <p:spPr bwMode="auto">
          <a:xfrm>
            <a:off x="984807" y="3056244"/>
            <a:ext cx="1938942" cy="193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9AD223-B67B-0A8E-84CD-11F7AA4967F9}"/>
              </a:ext>
            </a:extLst>
          </p:cNvPr>
          <p:cNvCxnSpPr>
            <a:cxnSpLocks/>
          </p:cNvCxnSpPr>
          <p:nvPr/>
        </p:nvCxnSpPr>
        <p:spPr>
          <a:xfrm>
            <a:off x="4468068" y="3598310"/>
            <a:ext cx="82296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2BA464E-0F6E-8E9B-6D43-E43441603F84}"/>
              </a:ext>
            </a:extLst>
          </p:cNvPr>
          <p:cNvCxnSpPr>
            <a:cxnSpLocks/>
          </p:cNvCxnSpPr>
          <p:nvPr/>
        </p:nvCxnSpPr>
        <p:spPr>
          <a:xfrm>
            <a:off x="5341828" y="4160593"/>
            <a:ext cx="8229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 descr="강아지 사진, 369,000개 이상의 고품질 무료 스톡 사진">
            <a:extLst>
              <a:ext uri="{FF2B5EF4-FFF2-40B4-BE49-F238E27FC236}">
                <a16:creationId xmlns:a16="http://schemas.microsoft.com/office/drawing/2014/main" id="{936F3A74-0F98-7278-14FA-6E2D285C7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956" y="154721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강아지와 대화하기">
            <a:extLst>
              <a:ext uri="{FF2B5EF4-FFF2-40B4-BE49-F238E27FC236}">
                <a16:creationId xmlns:a16="http://schemas.microsoft.com/office/drawing/2014/main" id="{95615BA4-47E2-F6A5-B219-78DD2526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02" y="2486464"/>
            <a:ext cx="2100773" cy="139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귀여운 강아지 종류 8가지 - 세상에서 가장 귀여운 강아지는? – 비마이펫 라이프">
            <a:extLst>
              <a:ext uri="{FF2B5EF4-FFF2-40B4-BE49-F238E27FC236}">
                <a16:creationId xmlns:a16="http://schemas.microsoft.com/office/drawing/2014/main" id="{D9C1C3CB-2ACA-70AF-3560-599CC1D5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119" y="4053268"/>
            <a:ext cx="1997921" cy="132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강아지가 산책을 거부하는 이유는? - 핏펫">
            <a:extLst>
              <a:ext uri="{FF2B5EF4-FFF2-40B4-BE49-F238E27FC236}">
                <a16:creationId xmlns:a16="http://schemas.microsoft.com/office/drawing/2014/main" id="{B16F811E-D35A-CF35-17C0-051BFD06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206" y="33500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remium Vector | A digital painting of a girl anime style vector  illustration">
            <a:extLst>
              <a:ext uri="{FF2B5EF4-FFF2-40B4-BE49-F238E27FC236}">
                <a16:creationId xmlns:a16="http://schemas.microsoft.com/office/drawing/2014/main" id="{6CD5C64E-F92D-83F7-DF24-7CAC2F69A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9" y="3039532"/>
            <a:ext cx="2141482" cy="195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E8E23-F6D0-1F43-3523-3888996FA6EE}"/>
              </a:ext>
            </a:extLst>
          </p:cNvPr>
          <p:cNvSpPr txBox="1"/>
          <p:nvPr/>
        </p:nvSpPr>
        <p:spPr>
          <a:xfrm>
            <a:off x="4019635" y="3574956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[V] style ”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6B6860-D283-DC89-1B4D-71E4173A4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407" y="2958521"/>
            <a:ext cx="1947673" cy="19476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FA7450-6AC3-660E-2E61-BCFD63254D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03" y="3574956"/>
            <a:ext cx="1807472" cy="18074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3AE5CE-71CC-83BC-63B6-440987B3F1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084" y="1677624"/>
            <a:ext cx="1826157" cy="18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3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84200" y="960695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39BB6C-F7EB-513D-1B88-3392B1F89E51}"/>
              </a:ext>
            </a:extLst>
          </p:cNvPr>
          <p:cNvSpPr txBox="1"/>
          <p:nvPr/>
        </p:nvSpPr>
        <p:spPr>
          <a:xfrm>
            <a:off x="538480" y="1465373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Existing </a:t>
            </a:r>
            <a:r>
              <a:rPr lang="en-US" altLang="ko-KR" sz="28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4CA947-2200-A31A-9E28-CFA761E1D5CD}"/>
              </a:ext>
            </a:extLst>
          </p:cNvPr>
          <p:cNvSpPr txBox="1"/>
          <p:nvPr/>
        </p:nvSpPr>
        <p:spPr>
          <a:xfrm>
            <a:off x="538480" y="1995610"/>
            <a:ext cx="10109200" cy="111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on three common styles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These styles are called target style we want to learn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1D62B1-5CC1-67D2-DA7E-4D0BE0FF3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40" y="3694713"/>
            <a:ext cx="2664460" cy="266446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A6F6AA-6A70-7505-3866-B70C954AE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20" y="3688899"/>
            <a:ext cx="2664460" cy="26644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C8DF3A4-E950-ADBC-DFA6-F8FC70679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95" y="3688899"/>
            <a:ext cx="2664460" cy="26644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09F885-D25C-B409-B1A5-51BFE0062F16}"/>
              </a:ext>
            </a:extLst>
          </p:cNvPr>
          <p:cNvSpPr txBox="1"/>
          <p:nvPr/>
        </p:nvSpPr>
        <p:spPr>
          <a:xfrm>
            <a:off x="1953260" y="6212357"/>
            <a:ext cx="14706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E859D-2660-F680-356C-5C6BFA2B121C}"/>
              </a:ext>
            </a:extLst>
          </p:cNvPr>
          <p:cNvSpPr txBox="1"/>
          <p:nvPr/>
        </p:nvSpPr>
        <p:spPr>
          <a:xfrm>
            <a:off x="9503410" y="6212357"/>
            <a:ext cx="14706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8B87C-89AF-DD09-5A04-76598FE87F6A}"/>
              </a:ext>
            </a:extLst>
          </p:cNvPr>
          <p:cNvSpPr txBox="1"/>
          <p:nvPr/>
        </p:nvSpPr>
        <p:spPr>
          <a:xfrm>
            <a:off x="5898198" y="6212527"/>
            <a:ext cx="14706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SureB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4ECD2-C760-B6A9-CD79-478FD4256941}"/>
              </a:ext>
            </a:extLst>
          </p:cNvPr>
          <p:cNvSpPr txBox="1"/>
          <p:nvPr/>
        </p:nvSpPr>
        <p:spPr>
          <a:xfrm>
            <a:off x="5203667" y="3039345"/>
            <a:ext cx="2311082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&lt;Target style&gt;</a:t>
            </a:r>
          </a:p>
        </p:txBody>
      </p:sp>
    </p:spTree>
    <p:extLst>
      <p:ext uri="{BB962C8B-B14F-4D97-AF65-F5344CB8AC3E}">
        <p14:creationId xmlns:p14="http://schemas.microsoft.com/office/powerpoint/2010/main" val="4234880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en-US" altLang="ko-KR" sz="3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39BB6C-F7EB-513D-1B88-3392B1F89E51}"/>
              </a:ext>
            </a:extLst>
          </p:cNvPr>
          <p:cNvSpPr txBox="1"/>
          <p:nvPr/>
        </p:nvSpPr>
        <p:spPr>
          <a:xfrm>
            <a:off x="538480" y="1434893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 Ours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84C8D9-9F69-FB81-6940-0AC115617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606" y="2211862"/>
            <a:ext cx="1295400" cy="39528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617A3B-AECC-814D-77B3-9A05336C0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2470204"/>
            <a:ext cx="2066925" cy="3657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D30328C-8A04-DDD4-12E5-B99C3AB05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28" y="2221387"/>
            <a:ext cx="1352550" cy="394335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837A87-C76A-D1FC-F140-DBFCEAF09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189" y="4021807"/>
            <a:ext cx="2886075" cy="3619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41517E7-6AC7-D06D-F9C1-5E8E30281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36" y="4016849"/>
            <a:ext cx="2533650" cy="3429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F9FA070-4C6C-E62E-FC37-1F3EC2A6B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86" y="2226149"/>
            <a:ext cx="2476500" cy="39243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5F98AB-8F4B-8CE9-6120-69FF324893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01" y="2268521"/>
            <a:ext cx="2466975" cy="3876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0FBF04-DC1C-BA8D-0CDF-129B6BE07E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93" y="2514599"/>
            <a:ext cx="1174939" cy="1185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F4A046-5579-D597-3C00-2AA0A0C5BF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93" y="4917728"/>
            <a:ext cx="1174939" cy="11749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31139B-01E1-863C-71F9-6734C7CA5E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93" y="3709803"/>
            <a:ext cx="1174939" cy="11749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E91344-C0CA-A081-D18B-25B43EF83F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92" y="2514598"/>
            <a:ext cx="1185333" cy="1185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D5AB87E-55D3-DEC6-E7EA-0D3554CDE3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72" y="2514599"/>
            <a:ext cx="1181418" cy="118141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3A86037-1A0C-7EAA-B8E3-DACF8A1671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6" y="3712504"/>
            <a:ext cx="1172238" cy="11722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872E06-5748-5E52-0490-4FE985392E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6" y="4917728"/>
            <a:ext cx="1172238" cy="11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2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9E3CBE-7C7C-0F42-788C-253A909759A8}"/>
              </a:ext>
            </a:extLst>
          </p:cNvPr>
          <p:cNvSpPr txBox="1"/>
          <p:nvPr/>
        </p:nvSpPr>
        <p:spPr>
          <a:xfrm>
            <a:off x="584200" y="1326201"/>
            <a:ext cx="110236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Style is an abstract and broad concept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It is difficult to bind the region of style with 3 to 5 images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AAE8F8-CDBC-62E4-A77C-2759BE6AB86E}"/>
              </a:ext>
            </a:extLst>
          </p:cNvPr>
          <p:cNvGrpSpPr/>
          <p:nvPr/>
        </p:nvGrpSpPr>
        <p:grpSpPr>
          <a:xfrm>
            <a:off x="1069643" y="3569268"/>
            <a:ext cx="4196638" cy="1353820"/>
            <a:chOff x="548640" y="1905248"/>
            <a:chExt cx="4427220" cy="14757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F94108-BF2F-3197-042E-9D1B74D9A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" y="1905248"/>
              <a:ext cx="1475740" cy="14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7DA2E8E1-27A8-E90A-5E74-B2637D191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380" y="1905248"/>
              <a:ext cx="1475740" cy="14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F9A56122-D90C-7832-86DA-EA0995E29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120" y="1905248"/>
              <a:ext cx="1475740" cy="14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AAA378F-F9D5-460F-D5B7-6A6191D18B73}"/>
              </a:ext>
            </a:extLst>
          </p:cNvPr>
          <p:cNvSpPr txBox="1"/>
          <p:nvPr/>
        </p:nvSpPr>
        <p:spPr>
          <a:xfrm>
            <a:off x="5689958" y="3983222"/>
            <a:ext cx="832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C7725-995D-9C3B-047F-4932AD2C358C}"/>
              </a:ext>
            </a:extLst>
          </p:cNvPr>
          <p:cNvSpPr txBox="1"/>
          <p:nvPr/>
        </p:nvSpPr>
        <p:spPr>
          <a:xfrm>
            <a:off x="10913776" y="3933198"/>
            <a:ext cx="147066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noto"/>
                <a:ea typeface="HY헤드라인M" panose="02030600000101010101" pitchFamily="18" charset="-127"/>
              </a:rPr>
              <a:t>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A5F469-7A5A-3F44-CBB8-0EBEED23174A}"/>
              </a:ext>
            </a:extLst>
          </p:cNvPr>
          <p:cNvSpPr txBox="1"/>
          <p:nvPr/>
        </p:nvSpPr>
        <p:spPr>
          <a:xfrm>
            <a:off x="2692401" y="5099029"/>
            <a:ext cx="147066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noto"/>
                <a:ea typeface="HY헤드라인M" panose="02030600000101010101" pitchFamily="18" charset="-127"/>
              </a:rPr>
              <a:t>Object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8C141D-7AC4-2E4B-7578-E4A987265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37" y="5262530"/>
            <a:ext cx="1337368" cy="133736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5C31E9B-BD48-3221-101A-3CF4418D2C57}"/>
              </a:ext>
            </a:extLst>
          </p:cNvPr>
          <p:cNvGrpSpPr/>
          <p:nvPr/>
        </p:nvGrpSpPr>
        <p:grpSpPr>
          <a:xfrm>
            <a:off x="6729436" y="2625484"/>
            <a:ext cx="3992601" cy="2654091"/>
            <a:chOff x="6674407" y="3429000"/>
            <a:chExt cx="3992601" cy="26540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B97F774-75F9-E1E7-9D90-449FA2B62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408" y="3429000"/>
              <a:ext cx="1327046" cy="132704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A895D9D-684A-8139-A9B1-20C017705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454" y="3429000"/>
              <a:ext cx="1327046" cy="132704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3940845-40A0-7A09-0883-17135FDA8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8501" y="3429001"/>
              <a:ext cx="1327046" cy="132704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B7D0320-3F36-99A9-748E-F848E3896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4407" y="4756045"/>
              <a:ext cx="1327046" cy="132704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3D54A82-59D9-5645-CC98-7FE329401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3491" y="4739000"/>
              <a:ext cx="1340281" cy="134028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2955B28-B803-90D6-FF6D-22B1A07CD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3772" y="4756045"/>
              <a:ext cx="1323236" cy="132323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CDE723-D028-C582-5F32-3F2E9AD3A5A6}"/>
              </a:ext>
            </a:extLst>
          </p:cNvPr>
          <p:cNvSpPr txBox="1"/>
          <p:nvPr/>
        </p:nvSpPr>
        <p:spPr>
          <a:xfrm>
            <a:off x="9806337" y="5651137"/>
            <a:ext cx="2214879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FAA6907-6AD1-23D1-543E-D5E9120714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805" y="5275765"/>
            <a:ext cx="1323236" cy="13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8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9E3CBE-7C7C-0F42-788C-253A909759A8}"/>
              </a:ext>
            </a:extLst>
          </p:cNvPr>
          <p:cNvSpPr txBox="1"/>
          <p:nvPr/>
        </p:nvSpPr>
        <p:spPr>
          <a:xfrm>
            <a:off x="584200" y="1461533"/>
            <a:ext cx="110236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 prior image has no information to help with style training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2C2FD3C-238A-E522-28FF-2E182DE068AC}"/>
              </a:ext>
            </a:extLst>
          </p:cNvPr>
          <p:cNvGrpSpPr/>
          <p:nvPr/>
        </p:nvGrpSpPr>
        <p:grpSpPr>
          <a:xfrm>
            <a:off x="228371" y="3580429"/>
            <a:ext cx="5867630" cy="3053612"/>
            <a:chOff x="2428986" y="1459010"/>
            <a:chExt cx="6537003" cy="3205006"/>
          </a:xfrm>
        </p:grpSpPr>
        <p:pic>
          <p:nvPicPr>
            <p:cNvPr id="7" name="Picture 2" descr="Deep learning - Free electronics icons">
              <a:extLst>
                <a:ext uri="{FF2B5EF4-FFF2-40B4-BE49-F238E27FC236}">
                  <a16:creationId xmlns:a16="http://schemas.microsoft.com/office/drawing/2014/main" id="{5D1361A8-208A-1C2B-5A8D-6A756A43C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924" y="185010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D4A08A-52EC-C734-7625-379181BB5FC6}"/>
                </a:ext>
              </a:extLst>
            </p:cNvPr>
            <p:cNvSpPr txBox="1"/>
            <p:nvPr/>
          </p:nvSpPr>
          <p:spPr>
            <a:xfrm>
              <a:off x="2428986" y="2517932"/>
              <a:ext cx="1093765" cy="587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style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0BE1AF-239A-036F-B72D-7CB07D1BF9CC}"/>
                </a:ext>
              </a:extLst>
            </p:cNvPr>
            <p:cNvSpPr txBox="1"/>
            <p:nvPr/>
          </p:nvSpPr>
          <p:spPr>
            <a:xfrm>
              <a:off x="6275523" y="1631423"/>
              <a:ext cx="2690466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Class prior image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1DEE3E-A835-919C-0460-FF46D8CAF643}"/>
                </a:ext>
              </a:extLst>
            </p:cNvPr>
            <p:cNvSpPr txBox="1"/>
            <p:nvPr/>
          </p:nvSpPr>
          <p:spPr>
            <a:xfrm>
              <a:off x="4756603" y="4263906"/>
              <a:ext cx="3037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DreamBooth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797445F-3CEA-DB1B-D8FA-8813EE058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2750" y="2754974"/>
              <a:ext cx="266700" cy="3333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1DAE2F-96F8-173F-1005-2256810DED62}"/>
                </a:ext>
              </a:extLst>
            </p:cNvPr>
            <p:cNvSpPr txBox="1"/>
            <p:nvPr/>
          </p:nvSpPr>
          <p:spPr>
            <a:xfrm>
              <a:off x="3656100" y="1459010"/>
              <a:ext cx="303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Pre-trained diffusion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20A93CB-486E-C60E-1D64-9087C6B6C7D2}"/>
              </a:ext>
            </a:extLst>
          </p:cNvPr>
          <p:cNvGrpSpPr/>
          <p:nvPr/>
        </p:nvGrpSpPr>
        <p:grpSpPr>
          <a:xfrm>
            <a:off x="6078977" y="3723072"/>
            <a:ext cx="6337571" cy="2910969"/>
            <a:chOff x="1905434" y="1459010"/>
            <a:chExt cx="7060554" cy="3055291"/>
          </a:xfrm>
        </p:grpSpPr>
        <p:pic>
          <p:nvPicPr>
            <p:cNvPr id="16" name="Picture 2" descr="Deep learning - Free electronics icons">
              <a:extLst>
                <a:ext uri="{FF2B5EF4-FFF2-40B4-BE49-F238E27FC236}">
                  <a16:creationId xmlns:a16="http://schemas.microsoft.com/office/drawing/2014/main" id="{2322A228-FF9A-A4E8-36ED-9E0CD8249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0924" y="1850100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8D177-83BB-1166-F605-786504FB8390}"/>
                </a:ext>
              </a:extLst>
            </p:cNvPr>
            <p:cNvSpPr txBox="1"/>
            <p:nvPr/>
          </p:nvSpPr>
          <p:spPr>
            <a:xfrm>
              <a:off x="1905434" y="2361504"/>
              <a:ext cx="1649288" cy="990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Illustration style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08DA89-0A5D-822F-299A-9218E165F019}"/>
                </a:ext>
              </a:extLst>
            </p:cNvPr>
            <p:cNvSpPr txBox="1"/>
            <p:nvPr/>
          </p:nvSpPr>
          <p:spPr>
            <a:xfrm>
              <a:off x="6275522" y="1478785"/>
              <a:ext cx="2690466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Class prior image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EF046B-3BD1-4B30-D7F3-F5EF7D841C37}"/>
                </a:ext>
              </a:extLst>
            </p:cNvPr>
            <p:cNvSpPr txBox="1"/>
            <p:nvPr/>
          </p:nvSpPr>
          <p:spPr>
            <a:xfrm>
              <a:off x="4756602" y="4114191"/>
              <a:ext cx="3037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 </a:t>
              </a:r>
              <a:r>
                <a:rPr lang="en-US" altLang="ko-KR" sz="2000" dirty="0" err="1">
                  <a:solidFill>
                    <a:schemeClr val="bg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DreamBooth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5BCC60E-8E56-5895-BE28-59D06C852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2750" y="2754974"/>
              <a:ext cx="266700" cy="33337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7E64FDD-FFFF-9C7E-B061-8E90EC229D95}"/>
                </a:ext>
              </a:extLst>
            </p:cNvPr>
            <p:cNvSpPr txBox="1"/>
            <p:nvPr/>
          </p:nvSpPr>
          <p:spPr>
            <a:xfrm>
              <a:off x="3656100" y="1459010"/>
              <a:ext cx="303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Pre-trained diffusion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78B2FB2-4D93-947C-B2BD-BCCB75B5B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88" y="4507444"/>
            <a:ext cx="1019276" cy="101927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34E174C-22E6-9015-39D9-C3D5DB2013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31" y="4507444"/>
            <a:ext cx="1019276" cy="101927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3A03250-BE3C-85CB-482A-F2BE6B1960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78" y="4507445"/>
            <a:ext cx="1019276" cy="101927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87FF412-17B1-1122-1046-2761FE737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20" y="4498977"/>
            <a:ext cx="1031311" cy="1031311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7F782E3-4383-0C05-F2DD-BE0F59E67841}"/>
              </a:ext>
            </a:extLst>
          </p:cNvPr>
          <p:cNvCxnSpPr>
            <a:stCxn id="9" idx="0"/>
          </p:cNvCxnSpPr>
          <p:nvPr/>
        </p:nvCxnSpPr>
        <p:spPr>
          <a:xfrm flipV="1">
            <a:off x="4888517" y="3330341"/>
            <a:ext cx="309125" cy="414357"/>
          </a:xfrm>
          <a:prstGeom prst="straightConnector1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88589B-699D-760D-41D4-20B58AB053FD}"/>
              </a:ext>
            </a:extLst>
          </p:cNvPr>
          <p:cNvSpPr txBox="1"/>
          <p:nvPr/>
        </p:nvSpPr>
        <p:spPr>
          <a:xfrm>
            <a:off x="4888516" y="2834926"/>
            <a:ext cx="2180682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 art style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711B0EB-94DA-5DB4-26D5-B63CF942CBAC}"/>
              </a:ext>
            </a:extLst>
          </p:cNvPr>
          <p:cNvCxnSpPr>
            <a:cxnSpLocks/>
          </p:cNvCxnSpPr>
          <p:nvPr/>
        </p:nvCxnSpPr>
        <p:spPr>
          <a:xfrm flipH="1" flipV="1">
            <a:off x="10626291" y="3358662"/>
            <a:ext cx="371797" cy="323298"/>
          </a:xfrm>
          <a:prstGeom prst="straightConnector1">
            <a:avLst/>
          </a:prstGeom>
          <a:ln w="28575"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0F254FF-BF8E-815A-B87E-7A27647B2845}"/>
              </a:ext>
            </a:extLst>
          </p:cNvPr>
          <p:cNvSpPr txBox="1"/>
          <p:nvPr/>
        </p:nvSpPr>
        <p:spPr>
          <a:xfrm>
            <a:off x="8829330" y="2865642"/>
            <a:ext cx="2829757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0" i="0" dirty="0"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inconsistent art style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69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3952240" y="3251200"/>
            <a:ext cx="8067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StyleBoost</a:t>
            </a:r>
            <a:endParaRPr lang="ko-KR" altLang="en-US" sz="6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902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StyleBoost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217A9F-2FEF-994A-43C5-E456A86A755C}"/>
              </a:ext>
            </a:extLst>
          </p:cNvPr>
          <p:cNvSpPr txBox="1"/>
          <p:nvPr/>
        </p:nvSpPr>
        <p:spPr>
          <a:xfrm>
            <a:off x="538480" y="1485272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 ours,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EBC721-9B62-84DE-B6CD-A979CF1907E3}"/>
              </a:ext>
            </a:extLst>
          </p:cNvPr>
          <p:cNvSpPr txBox="1"/>
          <p:nvPr/>
        </p:nvSpPr>
        <p:spPr>
          <a:xfrm>
            <a:off x="584200" y="2008492"/>
            <a:ext cx="11023600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Increase from 3-5 to ~20 images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 call this style reference image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B.  Expand the class prior image to suit the purpose of style training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We call this auxiliary image</a:t>
            </a:r>
          </a:p>
        </p:txBody>
      </p:sp>
    </p:spTree>
    <p:extLst>
      <p:ext uri="{BB962C8B-B14F-4D97-AF65-F5344CB8AC3E}">
        <p14:creationId xmlns:p14="http://schemas.microsoft.com/office/powerpoint/2010/main" val="28015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1732280" y="2767280"/>
            <a:ext cx="9052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“Style Training”</a:t>
            </a:r>
            <a:endParaRPr lang="ko-KR" altLang="en-US" sz="8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4F384A-95FB-EE2D-189C-537CB8BAAFBD}"/>
              </a:ext>
            </a:extLst>
          </p:cNvPr>
          <p:cNvSpPr txBox="1"/>
          <p:nvPr/>
        </p:nvSpPr>
        <p:spPr>
          <a:xfrm>
            <a:off x="7418850" y="4315720"/>
            <a:ext cx="806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 a broader context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26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StyleBoost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E9E3CBE-7C7C-0F42-788C-253A909759A8}"/>
              </a:ext>
            </a:extLst>
          </p:cNvPr>
          <p:cNvSpPr txBox="1"/>
          <p:nvPr/>
        </p:nvSpPr>
        <p:spPr>
          <a:xfrm>
            <a:off x="584200" y="1502867"/>
            <a:ext cx="110236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While keeping the concept of fewer images, 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empirically found that 20 images were suitable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94705-F552-ECAF-8AE6-BF5578B77EB2}"/>
              </a:ext>
            </a:extLst>
          </p:cNvPr>
          <p:cNvSpPr txBox="1"/>
          <p:nvPr/>
        </p:nvSpPr>
        <p:spPr>
          <a:xfrm>
            <a:off x="1783080" y="4210833"/>
            <a:ext cx="806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Images(~3-5)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Picture 16" descr="오른쪽 화살표 아이콘 화살 - ico,png,icns,무료 아이콘 다운로드">
            <a:extLst>
              <a:ext uri="{FF2B5EF4-FFF2-40B4-BE49-F238E27FC236}">
                <a16:creationId xmlns:a16="http://schemas.microsoft.com/office/drawing/2014/main" id="{35D066A4-3F2B-DAA5-D26A-C632B3D0B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08" y="4035926"/>
            <a:ext cx="801972" cy="80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3182F7-87EE-F206-1E8A-BC7863D17265}"/>
              </a:ext>
            </a:extLst>
          </p:cNvPr>
          <p:cNvSpPr txBox="1"/>
          <p:nvPr/>
        </p:nvSpPr>
        <p:spPr>
          <a:xfrm>
            <a:off x="7367028" y="4150099"/>
            <a:ext cx="806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Images(~20)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FFC4D0-9F74-8444-C2AA-D61B5129D50E}"/>
              </a:ext>
            </a:extLst>
          </p:cNvPr>
          <p:cNvSpPr txBox="1"/>
          <p:nvPr/>
        </p:nvSpPr>
        <p:spPr>
          <a:xfrm>
            <a:off x="6641384" y="3213573"/>
            <a:ext cx="4552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 reference image</a:t>
            </a:r>
            <a:endParaRPr lang="ko-KR" altLang="en-US" sz="24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078CB2-5263-A236-5726-C4867B8187F3}"/>
              </a:ext>
            </a:extLst>
          </p:cNvPr>
          <p:cNvGrpSpPr/>
          <p:nvPr/>
        </p:nvGrpSpPr>
        <p:grpSpPr>
          <a:xfrm>
            <a:off x="5816600" y="5004168"/>
            <a:ext cx="4651283" cy="1477912"/>
            <a:chOff x="1692277" y="2756777"/>
            <a:chExt cx="8114343" cy="2704782"/>
          </a:xfrm>
        </p:grpSpPr>
        <p:pic>
          <p:nvPicPr>
            <p:cNvPr id="11" name="Picture 2" descr="Baroque">
              <a:extLst>
                <a:ext uri="{FF2B5EF4-FFF2-40B4-BE49-F238E27FC236}">
                  <a16:creationId xmlns:a16="http://schemas.microsoft.com/office/drawing/2014/main" id="{5B52A354-10CD-480B-BE57-602D03C5D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277" y="2756777"/>
              <a:ext cx="2704782" cy="270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Expressionism">
              <a:extLst>
                <a:ext uri="{FF2B5EF4-FFF2-40B4-BE49-F238E27FC236}">
                  <a16:creationId xmlns:a16="http://schemas.microsoft.com/office/drawing/2014/main" id="{4080AB4C-0A84-8270-E951-822E2D3AE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7059" y="2756777"/>
              <a:ext cx="2704782" cy="2704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Premium Vector | A digital painting of a girl anime style vector  illustration">
              <a:extLst>
                <a:ext uri="{FF2B5EF4-FFF2-40B4-BE49-F238E27FC236}">
                  <a16:creationId xmlns:a16="http://schemas.microsoft.com/office/drawing/2014/main" id="{C6830D1A-276B-39C9-29A2-C30D42B7B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840" y="2756777"/>
              <a:ext cx="2704780" cy="2704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2465781-47A8-377D-EA94-1D6663743716}"/>
              </a:ext>
            </a:extLst>
          </p:cNvPr>
          <p:cNvSpPr txBox="1"/>
          <p:nvPr/>
        </p:nvSpPr>
        <p:spPr>
          <a:xfrm>
            <a:off x="10642600" y="5512290"/>
            <a:ext cx="82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 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652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StyleBoost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1233D0-48CC-F3E0-D2BF-FE92A2FD199C}"/>
              </a:ext>
            </a:extLst>
          </p:cNvPr>
          <p:cNvSpPr txBox="1"/>
          <p:nvPr/>
        </p:nvSpPr>
        <p:spPr>
          <a:xfrm>
            <a:off x="538480" y="1465373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Auxiliary image.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CF532-046F-52B0-64E4-CE026F16D308}"/>
              </a:ext>
            </a:extLst>
          </p:cNvPr>
          <p:cNvSpPr txBox="1"/>
          <p:nvPr/>
        </p:nvSpPr>
        <p:spPr>
          <a:xfrm>
            <a:off x="538480" y="2090940"/>
            <a:ext cx="11023600" cy="195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It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is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difficult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bind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with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style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alone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 boost binding process, 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configure auxiliary images as an image similar to the target style but with </a:t>
            </a:r>
            <a:b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more general characteristics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E719-E7A9-891F-5B0A-E182BCC360C7}"/>
              </a:ext>
            </a:extLst>
          </p:cNvPr>
          <p:cNvSpPr txBox="1"/>
          <p:nvPr/>
        </p:nvSpPr>
        <p:spPr>
          <a:xfrm>
            <a:off x="1772520" y="6149410"/>
            <a:ext cx="20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shape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90FDB19-DE26-2818-3EDB-79C8F4ECE708}"/>
              </a:ext>
            </a:extLst>
          </p:cNvPr>
          <p:cNvGrpSpPr/>
          <p:nvPr/>
        </p:nvGrpSpPr>
        <p:grpSpPr>
          <a:xfrm>
            <a:off x="885524" y="5005137"/>
            <a:ext cx="2618072" cy="1145406"/>
            <a:chOff x="885524" y="5005137"/>
            <a:chExt cx="2618072" cy="114540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051F617-58EC-0F70-5DCD-4B208AC73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0" y="5473919"/>
              <a:ext cx="760396" cy="676624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F48AF8E9-3A76-F0C5-DC29-4F1B7113D94D}"/>
                </a:ext>
              </a:extLst>
            </p:cNvPr>
            <p:cNvCxnSpPr/>
            <p:nvPr/>
          </p:nvCxnSpPr>
          <p:spPr>
            <a:xfrm>
              <a:off x="885524" y="6150543"/>
              <a:ext cx="2618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93EB659-36B3-CC5B-2B4E-4CAB3981119C}"/>
                </a:ext>
              </a:extLst>
            </p:cNvPr>
            <p:cNvCxnSpPr/>
            <p:nvPr/>
          </p:nvCxnSpPr>
          <p:spPr>
            <a:xfrm flipV="1">
              <a:off x="2194560" y="5005137"/>
              <a:ext cx="0" cy="11454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FC73A8-F1CC-BB23-D07F-2984BD11DA60}"/>
              </a:ext>
            </a:extLst>
          </p:cNvPr>
          <p:cNvSpPr txBox="1"/>
          <p:nvPr/>
        </p:nvSpPr>
        <p:spPr>
          <a:xfrm>
            <a:off x="4812632" y="6149410"/>
            <a:ext cx="20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texture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69C58AF-6B9C-699F-1FF0-44DA4A7B8166}"/>
              </a:ext>
            </a:extLst>
          </p:cNvPr>
          <p:cNvGrpSpPr/>
          <p:nvPr/>
        </p:nvGrpSpPr>
        <p:grpSpPr>
          <a:xfrm>
            <a:off x="3965073" y="5004004"/>
            <a:ext cx="2618072" cy="1145406"/>
            <a:chOff x="885524" y="5005137"/>
            <a:chExt cx="2618072" cy="114540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A9E5385-B594-48F4-18E5-22221F330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0" y="5473919"/>
              <a:ext cx="760396" cy="676624"/>
            </a:xfrm>
            <a:prstGeom prst="rect">
              <a:avLst/>
            </a:prstGeom>
          </p:spPr>
        </p:pic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91E65553-CB72-9825-6AF0-9854B32C4EF1}"/>
                </a:ext>
              </a:extLst>
            </p:cNvPr>
            <p:cNvCxnSpPr/>
            <p:nvPr/>
          </p:nvCxnSpPr>
          <p:spPr>
            <a:xfrm>
              <a:off x="885524" y="6150543"/>
              <a:ext cx="2618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733BC3A-E617-3240-CA67-6D71171287C3}"/>
                </a:ext>
              </a:extLst>
            </p:cNvPr>
            <p:cNvCxnSpPr/>
            <p:nvPr/>
          </p:nvCxnSpPr>
          <p:spPr>
            <a:xfrm flipV="1">
              <a:off x="2194560" y="5005137"/>
              <a:ext cx="0" cy="11454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4D9AC4-0D3F-31A6-A24F-E88A201925A1}"/>
              </a:ext>
            </a:extLst>
          </p:cNvPr>
          <p:cNvSpPr txBox="1"/>
          <p:nvPr/>
        </p:nvSpPr>
        <p:spPr>
          <a:xfrm>
            <a:off x="7911431" y="6149410"/>
            <a:ext cx="20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color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82330D5-82D8-EAD9-E16D-F3C91BE8002C}"/>
              </a:ext>
            </a:extLst>
          </p:cNvPr>
          <p:cNvGrpSpPr/>
          <p:nvPr/>
        </p:nvGrpSpPr>
        <p:grpSpPr>
          <a:xfrm>
            <a:off x="7063872" y="5004004"/>
            <a:ext cx="2618072" cy="1145406"/>
            <a:chOff x="885524" y="5005137"/>
            <a:chExt cx="2618072" cy="114540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4E7ED5B-96AF-EB9B-D718-BD6818854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0" y="5473919"/>
              <a:ext cx="760396" cy="676624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2807AC8-A238-031B-4D75-A4736C274860}"/>
                </a:ext>
              </a:extLst>
            </p:cNvPr>
            <p:cNvCxnSpPr/>
            <p:nvPr/>
          </p:nvCxnSpPr>
          <p:spPr>
            <a:xfrm>
              <a:off x="885524" y="6150543"/>
              <a:ext cx="2618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5A1DE78-0230-3F7F-B8AF-FB4F2E1C7A65}"/>
                </a:ext>
              </a:extLst>
            </p:cNvPr>
            <p:cNvCxnSpPr/>
            <p:nvPr/>
          </p:nvCxnSpPr>
          <p:spPr>
            <a:xfrm flipV="1">
              <a:off x="2194560" y="5005137"/>
              <a:ext cx="0" cy="11454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264" name="TextBox 11263">
            <a:extLst>
              <a:ext uri="{FF2B5EF4-FFF2-40B4-BE49-F238E27FC236}">
                <a16:creationId xmlns:a16="http://schemas.microsoft.com/office/drawing/2014/main" id="{E8FDE3C4-CDAD-5199-4D40-E9E9383DDD60}"/>
              </a:ext>
            </a:extLst>
          </p:cNvPr>
          <p:cNvSpPr txBox="1"/>
          <p:nvPr/>
        </p:nvSpPr>
        <p:spPr>
          <a:xfrm>
            <a:off x="10142351" y="5290755"/>
            <a:ext cx="1329356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</a:p>
        </p:txBody>
      </p:sp>
      <p:sp>
        <p:nvSpPr>
          <p:cNvPr id="11265" name="TextBox 11264">
            <a:extLst>
              <a:ext uri="{FF2B5EF4-FFF2-40B4-BE49-F238E27FC236}">
                <a16:creationId xmlns:a16="http://schemas.microsoft.com/office/drawing/2014/main" id="{4F651BC8-B52A-4838-4D9D-A5E9393E4E2B}"/>
              </a:ext>
            </a:extLst>
          </p:cNvPr>
          <p:cNvSpPr txBox="1"/>
          <p:nvPr/>
        </p:nvSpPr>
        <p:spPr>
          <a:xfrm>
            <a:off x="1434700" y="4634672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Target style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267" name="TextBox 11266">
            <a:extLst>
              <a:ext uri="{FF2B5EF4-FFF2-40B4-BE49-F238E27FC236}">
                <a16:creationId xmlns:a16="http://schemas.microsoft.com/office/drawing/2014/main" id="{2F3C9C06-DCC6-ECB7-AD8D-9DFF062573DE}"/>
              </a:ext>
            </a:extLst>
          </p:cNvPr>
          <p:cNvSpPr txBox="1"/>
          <p:nvPr/>
        </p:nvSpPr>
        <p:spPr>
          <a:xfrm>
            <a:off x="4532964" y="4640849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Target style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268" name="TextBox 11267">
            <a:extLst>
              <a:ext uri="{FF2B5EF4-FFF2-40B4-BE49-F238E27FC236}">
                <a16:creationId xmlns:a16="http://schemas.microsoft.com/office/drawing/2014/main" id="{E1C2E83F-4A02-9408-5941-443958B3C493}"/>
              </a:ext>
            </a:extLst>
          </p:cNvPr>
          <p:cNvSpPr txBox="1"/>
          <p:nvPr/>
        </p:nvSpPr>
        <p:spPr>
          <a:xfrm>
            <a:off x="7604760" y="4634671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Target style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270" name="직선 화살표 연결선 11269">
            <a:extLst>
              <a:ext uri="{FF2B5EF4-FFF2-40B4-BE49-F238E27FC236}">
                <a16:creationId xmlns:a16="http://schemas.microsoft.com/office/drawing/2014/main" id="{11712C69-A8E1-13C4-38F2-6437D9A40CD1}"/>
              </a:ext>
            </a:extLst>
          </p:cNvPr>
          <p:cNvCxnSpPr/>
          <p:nvPr/>
        </p:nvCxnSpPr>
        <p:spPr>
          <a:xfrm flipH="1" flipV="1">
            <a:off x="1655545" y="5370897"/>
            <a:ext cx="539015" cy="7785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1" name="TextBox 11270">
            <a:extLst>
              <a:ext uri="{FF2B5EF4-FFF2-40B4-BE49-F238E27FC236}">
                <a16:creationId xmlns:a16="http://schemas.microsoft.com/office/drawing/2014/main" id="{C31C0413-923E-5D65-CAB1-B5E59864906F}"/>
              </a:ext>
            </a:extLst>
          </p:cNvPr>
          <p:cNvSpPr txBox="1"/>
          <p:nvPr/>
        </p:nvSpPr>
        <p:spPr>
          <a:xfrm>
            <a:off x="607462" y="5088717"/>
            <a:ext cx="1125621" cy="37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Auxiliary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272" name="TextBox 11271">
            <a:extLst>
              <a:ext uri="{FF2B5EF4-FFF2-40B4-BE49-F238E27FC236}">
                <a16:creationId xmlns:a16="http://schemas.microsoft.com/office/drawing/2014/main" id="{CACBD668-9EC9-DA81-1FB7-BF0DBF2052AB}"/>
              </a:ext>
            </a:extLst>
          </p:cNvPr>
          <p:cNvSpPr txBox="1"/>
          <p:nvPr/>
        </p:nvSpPr>
        <p:spPr>
          <a:xfrm>
            <a:off x="5720346" y="4988504"/>
            <a:ext cx="1125621" cy="37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Auxiliary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1273" name="직선 화살표 연결선 11272">
            <a:extLst>
              <a:ext uri="{FF2B5EF4-FFF2-40B4-BE49-F238E27FC236}">
                <a16:creationId xmlns:a16="http://schemas.microsoft.com/office/drawing/2014/main" id="{CC782DFE-C5C2-AD93-E796-4CE997F5093A}"/>
              </a:ext>
            </a:extLst>
          </p:cNvPr>
          <p:cNvCxnSpPr>
            <a:cxnSpLocks/>
          </p:cNvCxnSpPr>
          <p:nvPr/>
        </p:nvCxnSpPr>
        <p:spPr>
          <a:xfrm flipV="1">
            <a:off x="5292823" y="5190539"/>
            <a:ext cx="361484" cy="9695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5" name="직선 화살표 연결선 11274">
            <a:extLst>
              <a:ext uri="{FF2B5EF4-FFF2-40B4-BE49-F238E27FC236}">
                <a16:creationId xmlns:a16="http://schemas.microsoft.com/office/drawing/2014/main" id="{5EDBEA0C-707B-D8BF-6D5A-4EEDB8C2C89F}"/>
              </a:ext>
            </a:extLst>
          </p:cNvPr>
          <p:cNvCxnSpPr>
            <a:cxnSpLocks/>
          </p:cNvCxnSpPr>
          <p:nvPr/>
        </p:nvCxnSpPr>
        <p:spPr>
          <a:xfrm flipH="1" flipV="1">
            <a:off x="7139537" y="5664612"/>
            <a:ext cx="1252085" cy="4847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7" name="TextBox 11276">
            <a:extLst>
              <a:ext uri="{FF2B5EF4-FFF2-40B4-BE49-F238E27FC236}">
                <a16:creationId xmlns:a16="http://schemas.microsoft.com/office/drawing/2014/main" id="{6D4B6728-7CF8-DC35-ADED-FA2F39359951}"/>
              </a:ext>
            </a:extLst>
          </p:cNvPr>
          <p:cNvSpPr txBox="1"/>
          <p:nvPr/>
        </p:nvSpPr>
        <p:spPr>
          <a:xfrm>
            <a:off x="7125366" y="5304380"/>
            <a:ext cx="1125621" cy="37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Auxiliary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728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StyleBoost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5CF532-046F-52B0-64E4-CE026F16D308}"/>
              </a:ext>
            </a:extLst>
          </p:cNvPr>
          <p:cNvSpPr txBox="1"/>
          <p:nvPr/>
        </p:nvSpPr>
        <p:spPr>
          <a:xfrm>
            <a:off x="538480" y="2038137"/>
            <a:ext cx="120904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Anything is possible within the category of style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Language drift is no longer a big deal</a:t>
            </a:r>
          </a:p>
        </p:txBody>
      </p:sp>
      <p:pic>
        <p:nvPicPr>
          <p:cNvPr id="7170" name="Picture 2" descr="Step 3: Choose Your Fashion Style(s) | the concept wardrobe">
            <a:extLst>
              <a:ext uri="{FF2B5EF4-FFF2-40B4-BE49-F238E27FC236}">
                <a16:creationId xmlns:a16="http://schemas.microsoft.com/office/drawing/2014/main" id="{4A7DD304-7A11-606E-804A-DF7667F72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11" y="3414164"/>
            <a:ext cx="1867217" cy="280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2 Art Styles on Midjourney V4 you must try! | by Exquisite Workers |  MLearning.ai | Medium">
            <a:extLst>
              <a:ext uri="{FF2B5EF4-FFF2-40B4-BE49-F238E27FC236}">
                <a16:creationId xmlns:a16="http://schemas.microsoft.com/office/drawing/2014/main" id="{51865271-AB3D-C8B0-519E-70D2DB28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784" y="3380422"/>
            <a:ext cx="2829242" cy="28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3CE1A0-67F5-FF1A-F666-B417E960D1C2}"/>
              </a:ext>
            </a:extLst>
          </p:cNvPr>
          <p:cNvSpPr txBox="1"/>
          <p:nvPr/>
        </p:nvSpPr>
        <p:spPr>
          <a:xfrm>
            <a:off x="2839720" y="6192123"/>
            <a:ext cx="303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Fashion style in SD 1.5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934E8-252C-316F-D871-C45353AF683B}"/>
              </a:ext>
            </a:extLst>
          </p:cNvPr>
          <p:cNvSpPr txBox="1"/>
          <p:nvPr/>
        </p:nvSpPr>
        <p:spPr>
          <a:xfrm>
            <a:off x="8018304" y="6209664"/>
            <a:ext cx="303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Art style in ours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Picture 16" descr="오른쪽 화살표 아이콘 화살 - ico,png,icns,무료 아이콘 다운로드">
            <a:extLst>
              <a:ext uri="{FF2B5EF4-FFF2-40B4-BE49-F238E27FC236}">
                <a16:creationId xmlns:a16="http://schemas.microsoft.com/office/drawing/2014/main" id="{A3CC9DA2-8FE7-64CE-652D-7C22016C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88173"/>
            <a:ext cx="801972" cy="80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E7321B-653E-04BC-DD16-D2CF912B6811}"/>
              </a:ext>
            </a:extLst>
          </p:cNvPr>
          <p:cNvSpPr txBox="1"/>
          <p:nvPr/>
        </p:nvSpPr>
        <p:spPr>
          <a:xfrm>
            <a:off x="330200" y="4263438"/>
            <a:ext cx="120904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‘style’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2C0C6-ACED-CD93-D818-EA8361A08A3B}"/>
              </a:ext>
            </a:extLst>
          </p:cNvPr>
          <p:cNvSpPr txBox="1"/>
          <p:nvPr/>
        </p:nvSpPr>
        <p:spPr>
          <a:xfrm>
            <a:off x="1493997" y="4388173"/>
            <a:ext cx="63144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token :  </a:t>
            </a:r>
            <a:endParaRPr lang="ko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33BBE-AE26-A8B7-6A04-174BEE3E28E9}"/>
              </a:ext>
            </a:extLst>
          </p:cNvPr>
          <p:cNvSpPr txBox="1"/>
          <p:nvPr/>
        </p:nvSpPr>
        <p:spPr>
          <a:xfrm>
            <a:off x="538480" y="1485272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Things that have changed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74441F39-0B11-3886-E62B-06FF0B9E1A4B}"/>
              </a:ext>
            </a:extLst>
          </p:cNvPr>
          <p:cNvSpPr/>
          <p:nvPr/>
        </p:nvSpPr>
        <p:spPr>
          <a:xfrm>
            <a:off x="8605520" y="1472025"/>
            <a:ext cx="3114040" cy="1561848"/>
          </a:xfrm>
          <a:prstGeom prst="frame">
            <a:avLst>
              <a:gd name="adj1" fmla="val 124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21347350-C7BE-F5C6-8FA4-110A68084911}"/>
              </a:ext>
            </a:extLst>
          </p:cNvPr>
          <p:cNvSpPr/>
          <p:nvPr/>
        </p:nvSpPr>
        <p:spPr>
          <a:xfrm>
            <a:off x="8910205" y="1810003"/>
            <a:ext cx="1032739" cy="973913"/>
          </a:xfrm>
          <a:prstGeom prst="donut">
            <a:avLst>
              <a:gd name="adj" fmla="val 322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2B38EC02-FB44-B578-BEF6-998737E1BBD8}"/>
              </a:ext>
            </a:extLst>
          </p:cNvPr>
          <p:cNvSpPr/>
          <p:nvPr/>
        </p:nvSpPr>
        <p:spPr>
          <a:xfrm>
            <a:off x="10477117" y="1810003"/>
            <a:ext cx="1032739" cy="920071"/>
          </a:xfrm>
          <a:prstGeom prst="donut">
            <a:avLst>
              <a:gd name="adj" fmla="val 322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EB2156-FCAD-4BCC-B82E-74A56C3369E2}"/>
              </a:ext>
            </a:extLst>
          </p:cNvPr>
          <p:cNvSpPr txBox="1"/>
          <p:nvPr/>
        </p:nvSpPr>
        <p:spPr>
          <a:xfrm>
            <a:off x="8901429" y="2103862"/>
            <a:ext cx="1261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meaning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E62779-A00F-E4A0-95C0-235610A7D685}"/>
              </a:ext>
            </a:extLst>
          </p:cNvPr>
          <p:cNvSpPr txBox="1"/>
          <p:nvPr/>
        </p:nvSpPr>
        <p:spPr>
          <a:xfrm>
            <a:off x="9756150" y="1048741"/>
            <a:ext cx="144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C71507-23D8-7D7D-81EF-47CE63254595}"/>
              </a:ext>
            </a:extLst>
          </p:cNvPr>
          <p:cNvSpPr txBox="1"/>
          <p:nvPr/>
        </p:nvSpPr>
        <p:spPr>
          <a:xfrm>
            <a:off x="10477117" y="1499816"/>
            <a:ext cx="6314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Art style 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D79C91-948A-8504-BE6E-76F507E23184}"/>
              </a:ext>
            </a:extLst>
          </p:cNvPr>
          <p:cNvSpPr txBox="1"/>
          <p:nvPr/>
        </p:nvSpPr>
        <p:spPr>
          <a:xfrm>
            <a:off x="8605520" y="1479408"/>
            <a:ext cx="8394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Fashion style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3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672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672 -0.0027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672 -0.002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672 -0.002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13672 -0.0027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36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3" grpId="3"/>
      <p:bldP spid="23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StyleBoost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3217A9F-2FEF-994A-43C5-E456A86A755C}"/>
              </a:ext>
            </a:extLst>
          </p:cNvPr>
          <p:cNvSpPr txBox="1"/>
          <p:nvPr/>
        </p:nvSpPr>
        <p:spPr>
          <a:xfrm>
            <a:off x="538480" y="1485272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Things that have changed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C128F-01D9-D0B6-3406-54931A9C3F75}"/>
              </a:ext>
            </a:extLst>
          </p:cNvPr>
          <p:cNvSpPr txBox="1"/>
          <p:nvPr/>
        </p:nvSpPr>
        <p:spPr>
          <a:xfrm>
            <a:off x="538480" y="2008492"/>
            <a:ext cx="1081024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Auxiliary image is obtained with high-resolution and good quality in the Internet</a:t>
            </a:r>
          </a:p>
        </p:txBody>
      </p:sp>
      <p:pic>
        <p:nvPicPr>
          <p:cNvPr id="7" name="Picture 2" descr="Deep learning - Free electronics icons">
            <a:extLst>
              <a:ext uri="{FF2B5EF4-FFF2-40B4-BE49-F238E27FC236}">
                <a16:creationId xmlns:a16="http://schemas.microsoft.com/office/drawing/2014/main" id="{ABD7DA25-5250-8733-C3E7-7B038F5B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8" y="37531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C346CE-4097-0F8C-930C-084517EA3810}"/>
              </a:ext>
            </a:extLst>
          </p:cNvPr>
          <p:cNvCxnSpPr>
            <a:cxnSpLocks/>
          </p:cNvCxnSpPr>
          <p:nvPr/>
        </p:nvCxnSpPr>
        <p:spPr>
          <a:xfrm>
            <a:off x="6370320" y="3353049"/>
            <a:ext cx="0" cy="3022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1BBEDA-261F-FB58-851E-C3C8C577CA7C}"/>
              </a:ext>
            </a:extLst>
          </p:cNvPr>
          <p:cNvSpPr txBox="1"/>
          <p:nvPr/>
        </p:nvSpPr>
        <p:spPr>
          <a:xfrm>
            <a:off x="3923142" y="3349539"/>
            <a:ext cx="2690467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Class prior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B7F52B-61C8-715E-ED99-D0019B2FEE11}"/>
              </a:ext>
            </a:extLst>
          </p:cNvPr>
          <p:cNvSpPr txBox="1"/>
          <p:nvPr/>
        </p:nvSpPr>
        <p:spPr>
          <a:xfrm>
            <a:off x="2229412" y="6135908"/>
            <a:ext cx="303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 </a:t>
            </a:r>
            <a:r>
              <a:rPr lang="en-US" altLang="ko-KR" sz="2000" dirty="0" err="1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E397DA-76C2-06DB-3E60-CA500EAAB642}"/>
              </a:ext>
            </a:extLst>
          </p:cNvPr>
          <p:cNvSpPr txBox="1"/>
          <p:nvPr/>
        </p:nvSpPr>
        <p:spPr>
          <a:xfrm>
            <a:off x="8128811" y="6130371"/>
            <a:ext cx="303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 ours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DF8069-99D4-AE51-9FC7-B2B296B3E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64" y="4657974"/>
            <a:ext cx="266700" cy="333375"/>
          </a:xfrm>
          <a:prstGeom prst="rect">
            <a:avLst/>
          </a:prstGeom>
        </p:spPr>
      </p:pic>
      <p:pic>
        <p:nvPicPr>
          <p:cNvPr id="16" name="Picture 4" descr="Internet icon. Internet symbol. Wireless technology. Vector illustration  Stock Vector | Adobe Stock">
            <a:extLst>
              <a:ext uri="{FF2B5EF4-FFF2-40B4-BE49-F238E27FC236}">
                <a16:creationId xmlns:a16="http://schemas.microsoft.com/office/drawing/2014/main" id="{B714DE45-B434-9B6E-3A0B-B62C11930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0"/>
          <a:stretch/>
        </p:blipFill>
        <p:spPr bwMode="auto">
          <a:xfrm>
            <a:off x="6795874" y="3753100"/>
            <a:ext cx="1860446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E72C7B-5F9A-8F93-C714-AC68E2F6D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827" y="4583380"/>
            <a:ext cx="266700" cy="3333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FD8CD5-42BA-A4F4-8507-19B613750D9E}"/>
              </a:ext>
            </a:extLst>
          </p:cNvPr>
          <p:cNvSpPr txBox="1"/>
          <p:nvPr/>
        </p:nvSpPr>
        <p:spPr>
          <a:xfrm>
            <a:off x="9498891" y="3307613"/>
            <a:ext cx="229686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Auxiliary image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69175CF-41F5-AD60-0BD9-B8DDC3D5AA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51" y="4243676"/>
            <a:ext cx="1286619" cy="12866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E6DC1FF-7EF3-02B5-89F9-66A85E33D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02" y="5240473"/>
            <a:ext cx="1154771" cy="11547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5D3CE1B-070F-97C3-E7C0-17652F73FC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026" y="3883086"/>
            <a:ext cx="1281815" cy="12818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A62ED5-3F61-0E63-8333-F02EC746983C}"/>
              </a:ext>
            </a:extLst>
          </p:cNvPr>
          <p:cNvSpPr txBox="1"/>
          <p:nvPr/>
        </p:nvSpPr>
        <p:spPr>
          <a:xfrm>
            <a:off x="1194801" y="3355032"/>
            <a:ext cx="30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Pre-trained diffusion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B05B0E-54C7-3A20-06A3-E35B8E6FC6E7}"/>
              </a:ext>
            </a:extLst>
          </p:cNvPr>
          <p:cNvSpPr txBox="1"/>
          <p:nvPr/>
        </p:nvSpPr>
        <p:spPr>
          <a:xfrm>
            <a:off x="205889" y="4462831"/>
            <a:ext cx="92229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Style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955A3E-700B-C4ED-D1D0-5EF4524B2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85" y="5138140"/>
            <a:ext cx="1237509" cy="12375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D5B2C7-E50C-2A94-F450-A5555079CE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99" y="3820654"/>
            <a:ext cx="1237509" cy="123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2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1233D0-48CC-F3E0-D2BF-FE92A2FD199C}"/>
              </a:ext>
            </a:extLst>
          </p:cNvPr>
          <p:cNvSpPr txBox="1"/>
          <p:nvPr/>
        </p:nvSpPr>
        <p:spPr>
          <a:xfrm>
            <a:off x="538480" y="1362699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Setting.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CF532-046F-52B0-64E4-CE026F16D308}"/>
              </a:ext>
            </a:extLst>
          </p:cNvPr>
          <p:cNvSpPr txBox="1"/>
          <p:nvPr/>
        </p:nvSpPr>
        <p:spPr>
          <a:xfrm>
            <a:off x="538480" y="1861261"/>
            <a:ext cx="1081024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 Stable Diffusion v1.5 (SD1.5)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on three common styles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Evaluates with FID &amp; CLIP scores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BF82C2-F96F-1F6C-F50C-9322B3011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40" y="3694713"/>
            <a:ext cx="2664460" cy="26644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C873AE-65AE-5635-A709-7F75F7425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20" y="3688899"/>
            <a:ext cx="2664460" cy="26644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B6BABB-5B92-5ACC-96CF-BE33CA7DB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395" y="3688899"/>
            <a:ext cx="2664460" cy="2664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56BFD5-EB76-C43A-DC35-ACEED103FA1C}"/>
              </a:ext>
            </a:extLst>
          </p:cNvPr>
          <p:cNvSpPr txBox="1"/>
          <p:nvPr/>
        </p:nvSpPr>
        <p:spPr>
          <a:xfrm>
            <a:off x="1953260" y="6212357"/>
            <a:ext cx="14706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realism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411567-8053-F3B5-65BE-901193585E39}"/>
              </a:ext>
            </a:extLst>
          </p:cNvPr>
          <p:cNvSpPr txBox="1"/>
          <p:nvPr/>
        </p:nvSpPr>
        <p:spPr>
          <a:xfrm>
            <a:off x="9503410" y="6212357"/>
            <a:ext cx="14706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6E7EDD-629D-28FA-B7AF-A2847493C7E1}"/>
              </a:ext>
            </a:extLst>
          </p:cNvPr>
          <p:cNvSpPr txBox="1"/>
          <p:nvPr/>
        </p:nvSpPr>
        <p:spPr>
          <a:xfrm>
            <a:off x="5898198" y="6212527"/>
            <a:ext cx="14706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SureB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2528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233D0-48CC-F3E0-D2BF-FE92A2FD199C}"/>
                  </a:ext>
                </a:extLst>
              </p:cNvPr>
              <p:cNvSpPr txBox="1"/>
              <p:nvPr/>
            </p:nvSpPr>
            <p:spPr>
              <a:xfrm>
                <a:off x="538480" y="1362699"/>
                <a:ext cx="8067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0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FID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ko-KR" altLang="en-US" sz="28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1233D0-48CC-F3E0-D2BF-FE92A2FD1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" y="1362699"/>
                <a:ext cx="8067040" cy="523220"/>
              </a:xfrm>
              <a:prstGeom prst="rect">
                <a:avLst/>
              </a:prstGeom>
              <a:blipFill>
                <a:blip r:embed="rId3"/>
                <a:stretch>
                  <a:fillRect l="-1511" t="-15294" b="-305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5CF532-046F-52B0-64E4-CE026F16D308}"/>
              </a:ext>
            </a:extLst>
          </p:cNvPr>
          <p:cNvSpPr txBox="1"/>
          <p:nvPr/>
        </p:nvSpPr>
        <p:spPr>
          <a:xfrm>
            <a:off x="538480" y="1861261"/>
            <a:ext cx="1081024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Quantifies the statistical similarity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Lower FID score indicates more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DB2276-C9E5-F45E-27C0-5A975DF3AF06}"/>
                  </a:ext>
                </a:extLst>
              </p:cNvPr>
              <p:cNvSpPr txBox="1"/>
              <p:nvPr/>
            </p:nvSpPr>
            <p:spPr>
              <a:xfrm>
                <a:off x="538480" y="3429000"/>
                <a:ext cx="80670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00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CLIP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ko-KR" altLang="en-US" sz="28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DB2276-C9E5-F45E-27C0-5A975DF3A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" y="3429000"/>
                <a:ext cx="8067040" cy="523220"/>
              </a:xfrm>
              <a:prstGeom prst="rect">
                <a:avLst/>
              </a:prstGeom>
              <a:blipFill>
                <a:blip r:embed="rId4"/>
                <a:stretch>
                  <a:fillRect l="-1511" t="-15294" b="-29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5ADC09F-F107-9952-5418-A55634577A06}"/>
              </a:ext>
            </a:extLst>
          </p:cNvPr>
          <p:cNvSpPr txBox="1"/>
          <p:nvPr/>
        </p:nvSpPr>
        <p:spPr>
          <a:xfrm>
            <a:off x="538480" y="3952220"/>
            <a:ext cx="1081024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Measures the text-image alignment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Higher CLIP score corresponds to being aligned</a:t>
            </a:r>
          </a:p>
        </p:txBody>
      </p:sp>
    </p:spTree>
    <p:extLst>
      <p:ext uri="{BB962C8B-B14F-4D97-AF65-F5344CB8AC3E}">
        <p14:creationId xmlns:p14="http://schemas.microsoft.com/office/powerpoint/2010/main" val="4237662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1233D0-48CC-F3E0-D2BF-FE92A2FD199C}"/>
              </a:ext>
            </a:extLst>
          </p:cNvPr>
          <p:cNvSpPr txBox="1"/>
          <p:nvPr/>
        </p:nvSpPr>
        <p:spPr>
          <a:xfrm>
            <a:off x="538480" y="1465373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Assumption.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CF532-046F-52B0-64E4-CE026F16D308}"/>
              </a:ext>
            </a:extLst>
          </p:cNvPr>
          <p:cNvSpPr txBox="1"/>
          <p:nvPr/>
        </p:nvSpPr>
        <p:spPr>
          <a:xfrm>
            <a:off x="538480" y="2146989"/>
            <a:ext cx="1081024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Learning optimal interval for each style was different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 1.5 starts with a style close to realism</a:t>
            </a:r>
          </a:p>
        </p:txBody>
      </p:sp>
    </p:spTree>
    <p:extLst>
      <p:ext uri="{BB962C8B-B14F-4D97-AF65-F5344CB8AC3E}">
        <p14:creationId xmlns:p14="http://schemas.microsoft.com/office/powerpoint/2010/main" val="1725901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EFDDE88-2869-C08E-7796-6BA51CE1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9" y="1818005"/>
            <a:ext cx="4171950" cy="3952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: training steps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9C1ADF-BDC0-2F05-7B0F-BAB19FEA6014}"/>
              </a:ext>
            </a:extLst>
          </p:cNvPr>
          <p:cNvCxnSpPr/>
          <p:nvPr/>
        </p:nvCxnSpPr>
        <p:spPr>
          <a:xfrm flipV="1">
            <a:off x="781940" y="5053173"/>
            <a:ext cx="426720" cy="4572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52EEA0-2792-BC04-74BC-2A2099CFD2CD}"/>
              </a:ext>
            </a:extLst>
          </p:cNvPr>
          <p:cNvCxnSpPr>
            <a:cxnSpLocks/>
          </p:cNvCxnSpPr>
          <p:nvPr/>
        </p:nvCxnSpPr>
        <p:spPr>
          <a:xfrm flipH="1" flipV="1">
            <a:off x="1801282" y="4982762"/>
            <a:ext cx="640080" cy="140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A910373-CB7A-8C4D-FC97-56545F7FF6C6}"/>
              </a:ext>
            </a:extLst>
          </p:cNvPr>
          <p:cNvCxnSpPr>
            <a:cxnSpLocks/>
          </p:cNvCxnSpPr>
          <p:nvPr/>
        </p:nvCxnSpPr>
        <p:spPr>
          <a:xfrm flipH="1">
            <a:off x="1923202" y="3071061"/>
            <a:ext cx="198120" cy="6586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DEDCF3-DA2D-0E80-58E1-C19DB2E90545}"/>
              </a:ext>
            </a:extLst>
          </p:cNvPr>
          <p:cNvSpPr txBox="1"/>
          <p:nvPr/>
        </p:nvSpPr>
        <p:spPr>
          <a:xfrm>
            <a:off x="111760" y="5371999"/>
            <a:ext cx="1081024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realism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A937C-4FCB-9C68-B864-42F50BE4DB23}"/>
              </a:ext>
            </a:extLst>
          </p:cNvPr>
          <p:cNvSpPr txBox="1"/>
          <p:nvPr/>
        </p:nvSpPr>
        <p:spPr>
          <a:xfrm>
            <a:off x="2532243" y="4799653"/>
            <a:ext cx="1081024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SureB</a:t>
            </a:r>
            <a:endParaRPr lang="en-US" altLang="ko-KR" sz="2000" dirty="0">
              <a:solidFill>
                <a:schemeClr val="accent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7DFC3D-EB00-BBE7-B42E-EEAB8E12BDC9}"/>
              </a:ext>
            </a:extLst>
          </p:cNvPr>
          <p:cNvSpPr txBox="1"/>
          <p:nvPr/>
        </p:nvSpPr>
        <p:spPr>
          <a:xfrm>
            <a:off x="1731742" y="2505702"/>
            <a:ext cx="1081024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61FE9C-82E0-355F-A4EF-0AE04754AC52}"/>
              </a:ext>
            </a:extLst>
          </p:cNvPr>
          <p:cNvSpPr txBox="1"/>
          <p:nvPr/>
        </p:nvSpPr>
        <p:spPr>
          <a:xfrm>
            <a:off x="623153" y="1379286"/>
            <a:ext cx="6764798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FID score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223ED5-B7D0-9235-7606-CF05F1CE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686" y="1878945"/>
            <a:ext cx="4352161" cy="406596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D16E544-60F4-B732-F576-374AC877C618}"/>
              </a:ext>
            </a:extLst>
          </p:cNvPr>
          <p:cNvCxnSpPr>
            <a:cxnSpLocks/>
          </p:cNvCxnSpPr>
          <p:nvPr/>
        </p:nvCxnSpPr>
        <p:spPr>
          <a:xfrm flipV="1">
            <a:off x="8117840" y="3590070"/>
            <a:ext cx="261937" cy="321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A93DD3-4D63-B98D-CC30-EA1122E5A0FB}"/>
              </a:ext>
            </a:extLst>
          </p:cNvPr>
          <p:cNvCxnSpPr>
            <a:cxnSpLocks/>
          </p:cNvCxnSpPr>
          <p:nvPr/>
        </p:nvCxnSpPr>
        <p:spPr>
          <a:xfrm flipH="1">
            <a:off x="8781983" y="2219826"/>
            <a:ext cx="610783" cy="870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E1F831-945E-1948-FCB4-FFD2C3D1ED97}"/>
              </a:ext>
            </a:extLst>
          </p:cNvPr>
          <p:cNvCxnSpPr>
            <a:cxnSpLocks/>
          </p:cNvCxnSpPr>
          <p:nvPr/>
        </p:nvCxnSpPr>
        <p:spPr>
          <a:xfrm flipH="1">
            <a:off x="9084694" y="3088656"/>
            <a:ext cx="245929" cy="4422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2596D6-5504-A028-3E52-FD1476DAE5B0}"/>
              </a:ext>
            </a:extLst>
          </p:cNvPr>
          <p:cNvSpPr txBox="1"/>
          <p:nvPr/>
        </p:nvSpPr>
        <p:spPr>
          <a:xfrm>
            <a:off x="7587406" y="3834161"/>
            <a:ext cx="3499377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realism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6E218-A28D-B7CB-C530-FBBC935D2DC4}"/>
              </a:ext>
            </a:extLst>
          </p:cNvPr>
          <p:cNvSpPr txBox="1"/>
          <p:nvPr/>
        </p:nvSpPr>
        <p:spPr>
          <a:xfrm>
            <a:off x="9578127" y="1940814"/>
            <a:ext cx="1182022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SureB</a:t>
            </a:r>
            <a:endParaRPr lang="en-US" altLang="ko-KR" sz="2000" dirty="0">
              <a:solidFill>
                <a:schemeClr val="accent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80564B-9987-4EE1-8614-40303C412A40}"/>
              </a:ext>
            </a:extLst>
          </p:cNvPr>
          <p:cNvSpPr txBox="1"/>
          <p:nvPr/>
        </p:nvSpPr>
        <p:spPr>
          <a:xfrm>
            <a:off x="8893234" y="2625731"/>
            <a:ext cx="1375057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451C66-9FE9-397F-7DC4-45F14661B918}"/>
              </a:ext>
            </a:extLst>
          </p:cNvPr>
          <p:cNvSpPr txBox="1"/>
          <p:nvPr/>
        </p:nvSpPr>
        <p:spPr>
          <a:xfrm>
            <a:off x="7428423" y="1329176"/>
            <a:ext cx="5481429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CLIP score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D86D66-D16D-B4C2-560B-3B49D67F87EE}"/>
              </a:ext>
            </a:extLst>
          </p:cNvPr>
          <p:cNvSpPr txBox="1"/>
          <p:nvPr/>
        </p:nvSpPr>
        <p:spPr>
          <a:xfrm>
            <a:off x="2825512" y="5220786"/>
            <a:ext cx="5801360" cy="149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Fewer training steps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Overfitting mitigation</a:t>
            </a:r>
          </a:p>
          <a:p>
            <a:pPr lvl="1" algn="ctr">
              <a:lnSpc>
                <a:spcPct val="150000"/>
              </a:lnSpc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- Preserve text-image alignment</a:t>
            </a:r>
          </a:p>
        </p:txBody>
      </p:sp>
    </p:spTree>
    <p:extLst>
      <p:ext uri="{BB962C8B-B14F-4D97-AF65-F5344CB8AC3E}">
        <p14:creationId xmlns:p14="http://schemas.microsoft.com/office/powerpoint/2010/main" val="289255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7" grpId="0"/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: training steps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D86F91-EE0B-1FFE-233E-BD78BA218A9E}"/>
              </a:ext>
            </a:extLst>
          </p:cNvPr>
          <p:cNvSpPr txBox="1"/>
          <p:nvPr/>
        </p:nvSpPr>
        <p:spPr>
          <a:xfrm>
            <a:off x="913522" y="4883052"/>
            <a:ext cx="13142074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Depending on assumption, the more distant styles from realism, 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more learning is needed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 large area can be bound with few training steps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686A3B-43D0-63A8-D853-FB538D85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58" y="1311696"/>
            <a:ext cx="3769287" cy="3571356"/>
          </a:xfrm>
          <a:prstGeom prst="rect">
            <a:avLst/>
          </a:prstGeom>
        </p:spPr>
      </p:pic>
      <p:sp>
        <p:nvSpPr>
          <p:cNvPr id="13" name="원형: 비어 있음 12">
            <a:extLst>
              <a:ext uri="{FF2B5EF4-FFF2-40B4-BE49-F238E27FC236}">
                <a16:creationId xmlns:a16="http://schemas.microsoft.com/office/drawing/2014/main" id="{0A470B9A-551D-5B91-5173-D220F2C30DFD}"/>
              </a:ext>
            </a:extLst>
          </p:cNvPr>
          <p:cNvSpPr/>
          <p:nvPr/>
        </p:nvSpPr>
        <p:spPr>
          <a:xfrm>
            <a:off x="5873551" y="1213546"/>
            <a:ext cx="4684294" cy="3806647"/>
          </a:xfrm>
          <a:prstGeom prst="donut">
            <a:avLst>
              <a:gd name="adj" fmla="val 646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F7BC65-72AC-1B0C-215C-318FBD0FF81E}"/>
              </a:ext>
            </a:extLst>
          </p:cNvPr>
          <p:cNvSpPr txBox="1"/>
          <p:nvPr/>
        </p:nvSpPr>
        <p:spPr>
          <a:xfrm>
            <a:off x="6296679" y="3034290"/>
            <a:ext cx="1113703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SD1.5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3DA235-8B2F-9D4B-5C7E-AB61E54FC4C2}"/>
              </a:ext>
            </a:extLst>
          </p:cNvPr>
          <p:cNvSpPr txBox="1"/>
          <p:nvPr/>
        </p:nvSpPr>
        <p:spPr>
          <a:xfrm>
            <a:off x="6853531" y="2320954"/>
            <a:ext cx="1300455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realism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A030E1-86E6-FBA5-539C-A7363A26F75F}"/>
              </a:ext>
            </a:extLst>
          </p:cNvPr>
          <p:cNvSpPr txBox="1"/>
          <p:nvPr/>
        </p:nvSpPr>
        <p:spPr>
          <a:xfrm>
            <a:off x="9196430" y="3857226"/>
            <a:ext cx="976404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anime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7245A-5022-CA33-F754-ABD6E3819E3F}"/>
              </a:ext>
            </a:extLst>
          </p:cNvPr>
          <p:cNvSpPr txBox="1"/>
          <p:nvPr/>
        </p:nvSpPr>
        <p:spPr>
          <a:xfrm>
            <a:off x="8429416" y="2873778"/>
            <a:ext cx="1109395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SureB</a:t>
            </a:r>
            <a:endParaRPr lang="en-US" altLang="ko-KR" sz="2000" dirty="0">
              <a:solidFill>
                <a:schemeClr val="accent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EF366E-708E-E995-72B6-D204F0C02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18" y="1557289"/>
            <a:ext cx="861128" cy="861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5CB44-24B6-4777-E81F-E10C22B67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15" y="3145159"/>
            <a:ext cx="861128" cy="8611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0119A0-D20D-7E43-CDA9-E1E1C34E17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87" y="2131450"/>
            <a:ext cx="861128" cy="86112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C1E5B61-4DDC-66D1-969C-3C35EBA0A610}"/>
              </a:ext>
            </a:extLst>
          </p:cNvPr>
          <p:cNvCxnSpPr>
            <a:cxnSpLocks/>
          </p:cNvCxnSpPr>
          <p:nvPr/>
        </p:nvCxnSpPr>
        <p:spPr>
          <a:xfrm flipV="1">
            <a:off x="1869440" y="4312219"/>
            <a:ext cx="443563" cy="1711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2BE80-D1EC-B09E-1A0C-61D4DDED4931}"/>
              </a:ext>
            </a:extLst>
          </p:cNvPr>
          <p:cNvCxnSpPr>
            <a:cxnSpLocks/>
          </p:cNvCxnSpPr>
          <p:nvPr/>
        </p:nvCxnSpPr>
        <p:spPr>
          <a:xfrm flipH="1" flipV="1">
            <a:off x="2905625" y="4241808"/>
            <a:ext cx="640080" cy="140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18C9F5F-78AB-6726-12E9-4652141182A2}"/>
              </a:ext>
            </a:extLst>
          </p:cNvPr>
          <p:cNvCxnSpPr>
            <a:cxnSpLocks/>
          </p:cNvCxnSpPr>
          <p:nvPr/>
        </p:nvCxnSpPr>
        <p:spPr>
          <a:xfrm flipH="1">
            <a:off x="3027545" y="2330107"/>
            <a:ext cx="198120" cy="6586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97A014-5FAA-BBA2-8BDF-BFFE0C20161C}"/>
              </a:ext>
            </a:extLst>
          </p:cNvPr>
          <p:cNvSpPr txBox="1"/>
          <p:nvPr/>
        </p:nvSpPr>
        <p:spPr>
          <a:xfrm>
            <a:off x="862722" y="4296420"/>
            <a:ext cx="1081024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realism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0458E4-4C8D-3470-BE6D-FE955DDA14CE}"/>
              </a:ext>
            </a:extLst>
          </p:cNvPr>
          <p:cNvSpPr txBox="1"/>
          <p:nvPr/>
        </p:nvSpPr>
        <p:spPr>
          <a:xfrm>
            <a:off x="3636586" y="4058699"/>
            <a:ext cx="1081024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SureB</a:t>
            </a:r>
            <a:endParaRPr lang="en-US" altLang="ko-KR" sz="2000" dirty="0">
              <a:solidFill>
                <a:schemeClr val="accent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CF7F8-29D6-51A3-F22D-3348C32597D8}"/>
              </a:ext>
            </a:extLst>
          </p:cNvPr>
          <p:cNvSpPr txBox="1"/>
          <p:nvPr/>
        </p:nvSpPr>
        <p:spPr>
          <a:xfrm>
            <a:off x="2836085" y="1764748"/>
            <a:ext cx="10810240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anime</a:t>
            </a:r>
          </a:p>
        </p:txBody>
      </p:sp>
    </p:spTree>
    <p:extLst>
      <p:ext uri="{BB962C8B-B14F-4D97-AF65-F5344CB8AC3E}">
        <p14:creationId xmlns:p14="http://schemas.microsoft.com/office/powerpoint/2010/main" val="38229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0457 -0.1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6484 -0.0166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42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22018 0.1141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0457 -0.0925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6094 -0.0166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42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22018 0.1141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42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0457 -0.0925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4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0"/>
                            </p:stCondLst>
                            <p:childTnLst>
                              <p:par>
                                <p:cTn id="26" presetID="42" presetClass="path" presetSubtype="0" accel="50000" decel="5000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16094 -0.0166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7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42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22018 0.1141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6" grpId="3"/>
      <p:bldP spid="16" grpId="4"/>
      <p:bldP spid="16" grpId="5"/>
      <p:bldP spid="16" grpId="6"/>
      <p:bldP spid="16" grpId="7"/>
      <p:bldP spid="16" grpId="8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1124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: style reference image configuration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5B64F30-EA77-047E-F20C-BD117CB43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52" y="1283185"/>
            <a:ext cx="1608291" cy="51988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20A0C-B88F-D1A5-3797-86BD26727294}"/>
              </a:ext>
            </a:extLst>
          </p:cNvPr>
          <p:cNvSpPr txBox="1"/>
          <p:nvPr/>
        </p:nvSpPr>
        <p:spPr>
          <a:xfrm>
            <a:off x="2995061" y="3322479"/>
            <a:ext cx="7112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Only background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DC9359-B1A4-DE57-A424-3DF93115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8" y="1593532"/>
            <a:ext cx="723900" cy="1476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146AFE-D3EE-6D07-5755-16F585B3F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28" y="3233787"/>
            <a:ext cx="742950" cy="3143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3CCD32-ABD5-0FEE-7D5B-0A1DBE7C759C}"/>
              </a:ext>
            </a:extLst>
          </p:cNvPr>
          <p:cNvSpPr txBox="1"/>
          <p:nvPr/>
        </p:nvSpPr>
        <p:spPr>
          <a:xfrm>
            <a:off x="4851668" y="3322478"/>
            <a:ext cx="71120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Only person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DDA927E-06E3-5DA1-CB20-D158AAA27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417" y="1322687"/>
            <a:ext cx="1608290" cy="51780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C2134E-FEBA-85FE-DA79-2169AE8E1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29" y="1283185"/>
            <a:ext cx="3285430" cy="5217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7EACD5-424B-397B-E41A-4EDFE42CF97A}"/>
              </a:ext>
            </a:extLst>
          </p:cNvPr>
          <p:cNvSpPr txBox="1"/>
          <p:nvPr/>
        </p:nvSpPr>
        <p:spPr>
          <a:xfrm>
            <a:off x="6407935" y="3354657"/>
            <a:ext cx="71120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Mixture of 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 and person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F78F6-DEB3-976A-5769-113B9D81395A}"/>
              </a:ext>
            </a:extLst>
          </p:cNvPr>
          <p:cNvSpPr txBox="1"/>
          <p:nvPr/>
        </p:nvSpPr>
        <p:spPr>
          <a:xfrm>
            <a:off x="7148358" y="1635162"/>
            <a:ext cx="71120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Only background or person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It has biased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1FCC6B-7F4A-ED77-6A40-D4C79533B5F9}"/>
              </a:ext>
            </a:extLst>
          </p:cNvPr>
          <p:cNvSpPr txBox="1"/>
          <p:nvPr/>
        </p:nvSpPr>
        <p:spPr>
          <a:xfrm>
            <a:off x="6162040" y="1662374"/>
            <a:ext cx="71120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Create images reflecting 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 prompt</a:t>
            </a:r>
          </a:p>
        </p:txBody>
      </p:sp>
    </p:spTree>
    <p:extLst>
      <p:ext uri="{BB962C8B-B14F-4D97-AF65-F5344CB8AC3E}">
        <p14:creationId xmlns:p14="http://schemas.microsoft.com/office/powerpoint/2010/main" val="1397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6" grpId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Table of Contents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AE676-500B-6F3C-0AFE-27A9BCF04C33}"/>
              </a:ext>
            </a:extLst>
          </p:cNvPr>
          <p:cNvSpPr txBox="1"/>
          <p:nvPr/>
        </p:nvSpPr>
        <p:spPr>
          <a:xfrm>
            <a:off x="1239520" y="1300480"/>
            <a:ext cx="8067040" cy="484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2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Introduction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en-US" altLang="ko-KR" sz="3200" b="0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StyleBoost</a:t>
            </a:r>
            <a:endParaRPr lang="en-US" altLang="ko-KR" sz="3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F3EDAFB-41F6-AD41-2991-97955A62A560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136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1124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: style reference image configuration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D86F91-EE0B-1FFE-233E-BD78BA218A9E}"/>
              </a:ext>
            </a:extLst>
          </p:cNvPr>
          <p:cNvSpPr txBox="1"/>
          <p:nvPr/>
        </p:nvSpPr>
        <p:spPr>
          <a:xfrm>
            <a:off x="1356360" y="4813931"/>
            <a:ext cx="972820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Since style consists of multiple elements, biased information can be learned by providing only one element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Mixing properly improves performance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2AA957-5125-2FBC-D5AF-74EF9C8C8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92" y="2402733"/>
            <a:ext cx="7267575" cy="15906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35B1D4-C7D1-943B-6442-168BBF016B2C}"/>
              </a:ext>
            </a:extLst>
          </p:cNvPr>
          <p:cNvSpPr txBox="1"/>
          <p:nvPr/>
        </p:nvSpPr>
        <p:spPr>
          <a:xfrm>
            <a:off x="3370580" y="4014727"/>
            <a:ext cx="9057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Background : 10 images</a:t>
            </a:r>
          </a:p>
          <a:p>
            <a:pPr algn="ctr"/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Person : 10 images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64B04D5-547E-F60F-542C-A0AB0AF7D889}"/>
              </a:ext>
            </a:extLst>
          </p:cNvPr>
          <p:cNvCxnSpPr/>
          <p:nvPr/>
        </p:nvCxnSpPr>
        <p:spPr>
          <a:xfrm>
            <a:off x="5476240" y="3830320"/>
            <a:ext cx="802640" cy="365760"/>
          </a:xfrm>
          <a:prstGeom prst="straightConnector1">
            <a:avLst/>
          </a:prstGeom>
          <a:ln w="28575">
            <a:solidFill>
              <a:schemeClr val="accent2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75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1124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: auxiliary image 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B6197D6-E59B-BD51-7A23-CF77C6AD881F}"/>
              </a:ext>
            </a:extLst>
          </p:cNvPr>
          <p:cNvSpPr txBox="1"/>
          <p:nvPr/>
        </p:nvSpPr>
        <p:spPr>
          <a:xfrm>
            <a:off x="538480" y="1464488"/>
            <a:ext cx="11023600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Digital painting image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The overall smooth and sophisticated expression is implemented using the software tool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300242-ABAB-9A9A-DE00-C2FF5743F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3760647"/>
            <a:ext cx="2721433" cy="27214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4DCA47-61B1-E29B-3185-FD574B8CE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760" y="3780243"/>
            <a:ext cx="2721433" cy="27214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74DAD0-EE9E-E5ED-218E-02ADB31C3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87" y="3780243"/>
            <a:ext cx="2721433" cy="27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78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1124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: auxiliary image 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D86F91-EE0B-1FFE-233E-BD78BA218A9E}"/>
              </a:ext>
            </a:extLst>
          </p:cNvPr>
          <p:cNvSpPr txBox="1"/>
          <p:nvPr/>
        </p:nvSpPr>
        <p:spPr>
          <a:xfrm>
            <a:off x="538480" y="1520368"/>
            <a:ext cx="11023600" cy="231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Use digital painting image as auxiliary image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Since all target style data sets are generated by the diffusion model, they have the characteristics of digital painting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Therefore, it satisfies the picture below</a:t>
            </a:r>
            <a:endParaRPr lang="en-US" altLang="ko-KR" sz="2400" b="0" i="0" dirty="0">
              <a:solidFill>
                <a:srgbClr val="000000"/>
              </a:solidFill>
              <a:effectLst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F19F78-194E-04CF-5F40-70A98CDAED24}"/>
              </a:ext>
            </a:extLst>
          </p:cNvPr>
          <p:cNvSpPr txBox="1"/>
          <p:nvPr/>
        </p:nvSpPr>
        <p:spPr>
          <a:xfrm>
            <a:off x="1733083" y="6150543"/>
            <a:ext cx="20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person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2650BF-AE3F-52C3-D556-B444D246875B}"/>
              </a:ext>
            </a:extLst>
          </p:cNvPr>
          <p:cNvGrpSpPr/>
          <p:nvPr/>
        </p:nvGrpSpPr>
        <p:grpSpPr>
          <a:xfrm>
            <a:off x="885524" y="5005137"/>
            <a:ext cx="2618072" cy="1145406"/>
            <a:chOff x="885524" y="5005137"/>
            <a:chExt cx="2618072" cy="114540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AB5738-1927-8F89-54D2-51AFB258D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0" y="5473919"/>
              <a:ext cx="760396" cy="676624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02B65F1-DF5E-3852-6F7C-F142EDD754D9}"/>
                </a:ext>
              </a:extLst>
            </p:cNvPr>
            <p:cNvCxnSpPr/>
            <p:nvPr/>
          </p:nvCxnSpPr>
          <p:spPr>
            <a:xfrm>
              <a:off x="885524" y="6150543"/>
              <a:ext cx="2618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1A100C65-CD7A-012D-D3CD-53D477F987F7}"/>
                </a:ext>
              </a:extLst>
            </p:cNvPr>
            <p:cNvCxnSpPr/>
            <p:nvPr/>
          </p:nvCxnSpPr>
          <p:spPr>
            <a:xfrm flipV="1">
              <a:off x="2194560" y="5005137"/>
              <a:ext cx="0" cy="11454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BE28B8-57A6-1890-56FB-C99592964A35}"/>
              </a:ext>
            </a:extLst>
          </p:cNvPr>
          <p:cNvSpPr txBox="1"/>
          <p:nvPr/>
        </p:nvSpPr>
        <p:spPr>
          <a:xfrm>
            <a:off x="4812632" y="6149410"/>
            <a:ext cx="20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texture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4D614C-9A7C-2568-3ABA-113C55C67E6D}"/>
              </a:ext>
            </a:extLst>
          </p:cNvPr>
          <p:cNvGrpSpPr/>
          <p:nvPr/>
        </p:nvGrpSpPr>
        <p:grpSpPr>
          <a:xfrm>
            <a:off x="3965073" y="5004004"/>
            <a:ext cx="2618072" cy="1145406"/>
            <a:chOff x="885524" y="5005137"/>
            <a:chExt cx="2618072" cy="114540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30AB20A-D1BE-04B9-E533-68C949CF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0" y="5473919"/>
              <a:ext cx="760396" cy="676624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32DFC7-A356-E21A-C1C5-28AB32BF5CE6}"/>
                </a:ext>
              </a:extLst>
            </p:cNvPr>
            <p:cNvCxnSpPr/>
            <p:nvPr/>
          </p:nvCxnSpPr>
          <p:spPr>
            <a:xfrm>
              <a:off x="885524" y="6150543"/>
              <a:ext cx="2618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E7C23205-4B8A-49B3-D127-7D17501844F6}"/>
                </a:ext>
              </a:extLst>
            </p:cNvPr>
            <p:cNvCxnSpPr/>
            <p:nvPr/>
          </p:nvCxnSpPr>
          <p:spPr>
            <a:xfrm flipV="1">
              <a:off x="2194560" y="5005137"/>
              <a:ext cx="0" cy="11454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24575D0-0055-4F67-35F1-0195ADAE480B}"/>
              </a:ext>
            </a:extLst>
          </p:cNvPr>
          <p:cNvSpPr txBox="1"/>
          <p:nvPr/>
        </p:nvSpPr>
        <p:spPr>
          <a:xfrm>
            <a:off x="7911431" y="6149410"/>
            <a:ext cx="20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color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D0FEB55-9C15-E10D-9CD6-091BECB60DB1}"/>
              </a:ext>
            </a:extLst>
          </p:cNvPr>
          <p:cNvGrpSpPr/>
          <p:nvPr/>
        </p:nvGrpSpPr>
        <p:grpSpPr>
          <a:xfrm>
            <a:off x="7063872" y="5004004"/>
            <a:ext cx="2618072" cy="1145406"/>
            <a:chOff x="885524" y="5005137"/>
            <a:chExt cx="2618072" cy="114540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2CA9FD4-DC87-AF4E-9C04-0B809D1E8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4560" y="5473919"/>
              <a:ext cx="760396" cy="676624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DA015C6-5F41-12B1-34BC-5C3E4B8425A6}"/>
                </a:ext>
              </a:extLst>
            </p:cNvPr>
            <p:cNvCxnSpPr/>
            <p:nvPr/>
          </p:nvCxnSpPr>
          <p:spPr>
            <a:xfrm>
              <a:off x="885524" y="6150543"/>
              <a:ext cx="261807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6175C86-F441-99A3-84AC-56677B06F798}"/>
                </a:ext>
              </a:extLst>
            </p:cNvPr>
            <p:cNvCxnSpPr/>
            <p:nvPr/>
          </p:nvCxnSpPr>
          <p:spPr>
            <a:xfrm flipV="1">
              <a:off x="2194560" y="5005137"/>
              <a:ext cx="0" cy="114540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E0E4E96-154C-59EB-E7EC-FDB527209152}"/>
              </a:ext>
            </a:extLst>
          </p:cNvPr>
          <p:cNvSpPr txBox="1"/>
          <p:nvPr/>
        </p:nvSpPr>
        <p:spPr>
          <a:xfrm>
            <a:off x="10142351" y="5290755"/>
            <a:ext cx="1329356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07C0F-C04E-D451-7B0C-14C71C08CF7C}"/>
              </a:ext>
            </a:extLst>
          </p:cNvPr>
          <p:cNvSpPr txBox="1"/>
          <p:nvPr/>
        </p:nvSpPr>
        <p:spPr>
          <a:xfrm>
            <a:off x="1434700" y="4634672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Target style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7635C2-0A43-1A82-AB90-ECA61AF36ED6}"/>
              </a:ext>
            </a:extLst>
          </p:cNvPr>
          <p:cNvSpPr txBox="1"/>
          <p:nvPr/>
        </p:nvSpPr>
        <p:spPr>
          <a:xfrm>
            <a:off x="4532964" y="4640849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Target style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6D823B-A36E-1056-1646-95B030495A69}"/>
              </a:ext>
            </a:extLst>
          </p:cNvPr>
          <p:cNvSpPr txBox="1"/>
          <p:nvPr/>
        </p:nvSpPr>
        <p:spPr>
          <a:xfrm>
            <a:off x="7604760" y="4634671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Target style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69ED7B-3B7B-3A2B-93F5-E9213C104B48}"/>
              </a:ext>
            </a:extLst>
          </p:cNvPr>
          <p:cNvCxnSpPr/>
          <p:nvPr/>
        </p:nvCxnSpPr>
        <p:spPr>
          <a:xfrm flipH="1" flipV="1">
            <a:off x="1655545" y="5370897"/>
            <a:ext cx="539015" cy="7785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9C8C63-1578-8F5B-DC60-9A9F4B7D197D}"/>
              </a:ext>
            </a:extLst>
          </p:cNvPr>
          <p:cNvSpPr txBox="1"/>
          <p:nvPr/>
        </p:nvSpPr>
        <p:spPr>
          <a:xfrm>
            <a:off x="607462" y="5088717"/>
            <a:ext cx="1125621" cy="37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Auxiliary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6D6792-55EA-91AC-DB8F-CE62329050E7}"/>
              </a:ext>
            </a:extLst>
          </p:cNvPr>
          <p:cNvSpPr txBox="1"/>
          <p:nvPr/>
        </p:nvSpPr>
        <p:spPr>
          <a:xfrm>
            <a:off x="5720346" y="4988504"/>
            <a:ext cx="1125621" cy="37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Auxiliary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B44BA9-18B4-D78F-4529-BA9786555C76}"/>
              </a:ext>
            </a:extLst>
          </p:cNvPr>
          <p:cNvCxnSpPr>
            <a:cxnSpLocks/>
          </p:cNvCxnSpPr>
          <p:nvPr/>
        </p:nvCxnSpPr>
        <p:spPr>
          <a:xfrm flipV="1">
            <a:off x="5292823" y="5190539"/>
            <a:ext cx="361484" cy="9695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F2F6776-E84D-F5D3-ECB2-20FA7817FD19}"/>
              </a:ext>
            </a:extLst>
          </p:cNvPr>
          <p:cNvCxnSpPr>
            <a:cxnSpLocks/>
          </p:cNvCxnSpPr>
          <p:nvPr/>
        </p:nvCxnSpPr>
        <p:spPr>
          <a:xfrm flipH="1" flipV="1">
            <a:off x="7139537" y="5664612"/>
            <a:ext cx="1252085" cy="4847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E0F023-9F5B-42FE-2924-ED38AC00D84B}"/>
              </a:ext>
            </a:extLst>
          </p:cNvPr>
          <p:cNvSpPr txBox="1"/>
          <p:nvPr/>
        </p:nvSpPr>
        <p:spPr>
          <a:xfrm>
            <a:off x="7125366" y="5304380"/>
            <a:ext cx="1125621" cy="37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Auxiliary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6696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1124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: auxiliary image 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D86F91-EE0B-1FFE-233E-BD78BA218A9E}"/>
              </a:ext>
            </a:extLst>
          </p:cNvPr>
          <p:cNvSpPr txBox="1"/>
          <p:nvPr/>
        </p:nvSpPr>
        <p:spPr>
          <a:xfrm>
            <a:off x="330200" y="4643628"/>
            <a:ext cx="1145540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Auxiliary images help with binding</a:t>
            </a:r>
          </a:p>
          <a:p>
            <a:pPr marL="457200" indent="-4572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Performance of FID &amp; CLIP scores is improved </a:t>
            </a:r>
            <a:b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by adding an auxiliary image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D263D5-072D-191F-1D98-228D9A392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12" y="1829010"/>
            <a:ext cx="73437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36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39BB6C-F7EB-513D-1B88-3392B1F89E51}"/>
              </a:ext>
            </a:extLst>
          </p:cNvPr>
          <p:cNvSpPr txBox="1"/>
          <p:nvPr/>
        </p:nvSpPr>
        <p:spPr>
          <a:xfrm>
            <a:off x="538480" y="1465373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en-US" altLang="ko-KR" sz="28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884C8D9-9F69-FB81-6940-0AC115617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606" y="2211862"/>
            <a:ext cx="1295400" cy="39528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617A3B-AECC-814D-77B3-9A05336C0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75" y="2470204"/>
            <a:ext cx="2066925" cy="3657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D30328C-8A04-DDD4-12E5-B99C3AB05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28" y="2221387"/>
            <a:ext cx="1352550" cy="39433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41517E7-6AC7-D06D-F9C1-5E8E3028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36" y="4016849"/>
            <a:ext cx="2533650" cy="3429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F9FA070-4C6C-E62E-FC37-1F3EC2A6B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986" y="2226149"/>
            <a:ext cx="2476500" cy="39243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65F98AB-8F4B-8CE9-6120-69FF324893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01" y="2268521"/>
            <a:ext cx="2466975" cy="3876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95E824-D129-FBEB-9D83-81AB5F69FA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93" y="4917728"/>
            <a:ext cx="1174939" cy="11749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590677-08B9-7117-75F7-2654200384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93" y="3709803"/>
            <a:ext cx="1174939" cy="11749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4EAFD7-6352-E210-09EB-09C58F62A6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292" y="2514598"/>
            <a:ext cx="1185333" cy="1185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B5FBB8-1EDD-A832-A1A5-A8A15922E9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772" y="2514599"/>
            <a:ext cx="1181418" cy="11814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6119DB-1C95-C22B-D786-B7CC0305C7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6" y="3712504"/>
            <a:ext cx="1172238" cy="1172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89BBCB-4246-6AA5-AE64-E667DBF77F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16" y="4917728"/>
            <a:ext cx="1172238" cy="11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54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1F861BE-52F6-02C2-E9E0-2BFD039EA1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24"/>
          <a:stretch/>
        </p:blipFill>
        <p:spPr>
          <a:xfrm>
            <a:off x="1479203" y="2346209"/>
            <a:ext cx="8812915" cy="21655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Introduction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B39BB6C-F7EB-513D-1B88-3392B1F89E51}"/>
              </a:ext>
            </a:extLst>
          </p:cNvPr>
          <p:cNvSpPr txBox="1"/>
          <p:nvPr/>
        </p:nvSpPr>
        <p:spPr>
          <a:xfrm>
            <a:off x="538480" y="1465373"/>
            <a:ext cx="8067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 </a:t>
            </a:r>
            <a:r>
              <a:rPr lang="en-US" altLang="ko-KR" sz="28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E3CBE-7C7C-0F42-788C-253A909759A8}"/>
              </a:ext>
            </a:extLst>
          </p:cNvPr>
          <p:cNvSpPr txBox="1"/>
          <p:nvPr/>
        </p:nvSpPr>
        <p:spPr>
          <a:xfrm>
            <a:off x="584200" y="1988593"/>
            <a:ext cx="1102360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FID score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68DE01-0970-1A50-B94D-E7E6A5354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82" y="5750839"/>
            <a:ext cx="8964936" cy="376556"/>
          </a:xfrm>
          <a:prstGeom prst="rect">
            <a:avLst/>
          </a:prstGeom>
        </p:spPr>
      </p:pic>
      <p:pic>
        <p:nvPicPr>
          <p:cNvPr id="12" name="Picture 16" descr="오른쪽 화살표 아이콘 화살 - ico,png,icns,무료 아이콘 다운로드">
            <a:extLst>
              <a:ext uri="{FF2B5EF4-FFF2-40B4-BE49-F238E27FC236}">
                <a16:creationId xmlns:a16="http://schemas.microsoft.com/office/drawing/2014/main" id="{0725A1E3-C2BF-E216-37E4-95416492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95014" y="4590655"/>
            <a:ext cx="801972" cy="80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0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751D96B-660A-8BA9-E855-7FA13CAD7254}"/>
              </a:ext>
            </a:extLst>
          </p:cNvPr>
          <p:cNvSpPr txBox="1"/>
          <p:nvPr/>
        </p:nvSpPr>
        <p:spPr>
          <a:xfrm>
            <a:off x="538480" y="1368339"/>
            <a:ext cx="1131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342FB-AC3C-7F65-7D01-E3721C1AEACE}"/>
              </a:ext>
            </a:extLst>
          </p:cNvPr>
          <p:cNvSpPr txBox="1"/>
          <p:nvPr/>
        </p:nvSpPr>
        <p:spPr>
          <a:xfrm>
            <a:off x="538480" y="1886168"/>
            <a:ext cx="10810240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Still proceed with learning with fewer images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Due to fewer training steps, there is an overfitting mitigation effect and text-image alignment can be preserved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61883-122A-F6FE-5BC1-C5405E3917C4}"/>
              </a:ext>
            </a:extLst>
          </p:cNvPr>
          <p:cNvSpPr txBox="1"/>
          <p:nvPr/>
        </p:nvSpPr>
        <p:spPr>
          <a:xfrm>
            <a:off x="538480" y="3969299"/>
            <a:ext cx="1131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Core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2596A-4B8B-3FEE-C283-B755259A7978}"/>
              </a:ext>
            </a:extLst>
          </p:cNvPr>
          <p:cNvSpPr txBox="1"/>
          <p:nvPr/>
        </p:nvSpPr>
        <p:spPr>
          <a:xfrm>
            <a:off x="538480" y="4487128"/>
            <a:ext cx="10810240" cy="1691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To bind the abstract concept of 'style’</a:t>
            </a:r>
            <a:br>
              <a:rPr lang="en-US" altLang="ko-KR" sz="24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4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we transformed </a:t>
            </a:r>
            <a:r>
              <a:rPr lang="en-US" altLang="ko-KR" sz="2400" b="0" i="0" dirty="0" err="1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DreamBooth's</a:t>
            </a:r>
            <a:r>
              <a:rPr lang="en-US" altLang="ko-KR" sz="2400" b="0" i="0" dirty="0"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 class prior image into an auxiliary image, serving as a secondary binding</a:t>
            </a:r>
            <a:endParaRPr lang="en-US" altLang="ko-KR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8392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751D96B-660A-8BA9-E855-7FA13CAD7254}"/>
              </a:ext>
            </a:extLst>
          </p:cNvPr>
          <p:cNvSpPr txBox="1"/>
          <p:nvPr/>
        </p:nvSpPr>
        <p:spPr>
          <a:xfrm>
            <a:off x="538480" y="1368339"/>
            <a:ext cx="1131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342FB-AC3C-7F65-7D01-E3721C1AEACE}"/>
              </a:ext>
            </a:extLst>
          </p:cNvPr>
          <p:cNvSpPr txBox="1"/>
          <p:nvPr/>
        </p:nvSpPr>
        <p:spPr>
          <a:xfrm>
            <a:off x="538480" y="1886168"/>
            <a:ext cx="10810240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You can receive a style guide just by providing a few images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97C83-EF13-5DC0-BF85-79C3E7627778}"/>
              </a:ext>
            </a:extLst>
          </p:cNvPr>
          <p:cNvSpPr txBox="1"/>
          <p:nvPr/>
        </p:nvSpPr>
        <p:spPr>
          <a:xfrm>
            <a:off x="538480" y="3429000"/>
            <a:ext cx="11318240" cy="1930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What to improve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 with more diverse styles more diverse comparison groups (</a:t>
            </a:r>
            <a:r>
              <a:rPr lang="en-US" altLang="ko-KR" sz="28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LoRA</a:t>
            </a: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Textual Inversion etc.)</a:t>
            </a:r>
          </a:p>
        </p:txBody>
      </p:sp>
    </p:spTree>
    <p:extLst>
      <p:ext uri="{BB962C8B-B14F-4D97-AF65-F5344CB8AC3E}">
        <p14:creationId xmlns:p14="http://schemas.microsoft.com/office/powerpoint/2010/main" val="534221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3616960" y="2828835"/>
            <a:ext cx="615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Thank you</a:t>
            </a:r>
            <a:endParaRPr lang="ko-KR" altLang="en-US" sz="7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079A7D-2493-F236-2476-F53EA9930F0A}"/>
              </a:ext>
            </a:extLst>
          </p:cNvPr>
          <p:cNvSpPr txBox="1"/>
          <p:nvPr/>
        </p:nvSpPr>
        <p:spPr>
          <a:xfrm>
            <a:off x="3738880" y="4783909"/>
            <a:ext cx="935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hwpEQ" panose="02030600000101010101" pitchFamily="18" charset="-127"/>
                <a:ea typeface="HyhwpEQ" panose="02030600000101010101" pitchFamily="18" charset="-127"/>
              </a:rPr>
              <a:t>Email : mki730@dgu.ac.kr</a:t>
            </a:r>
            <a:endParaRPr lang="ko-KR" altLang="en-US" sz="2800" dirty="0">
              <a:latin typeface="HyhwpEQ" panose="02030600000101010101" pitchFamily="18" charset="-127"/>
              <a:ea typeface="HyhwpEQ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06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Introduction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CF6404-6B23-FE74-8D3A-B921029AA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604645"/>
            <a:ext cx="9715500" cy="440055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89220A6-FF8F-4322-3D02-3315ABB0B173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97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Introduction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13AB7A-A39D-C854-5115-58C780260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40" y="1543813"/>
            <a:ext cx="11482320" cy="4364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141402-3684-4CBB-DD05-3A54BF81F1E7}"/>
              </a:ext>
            </a:extLst>
          </p:cNvPr>
          <p:cNvSpPr txBox="1"/>
          <p:nvPr/>
        </p:nvSpPr>
        <p:spPr>
          <a:xfrm>
            <a:off x="5225983" y="6034454"/>
            <a:ext cx="806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35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Introduction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27B280-55F5-8887-8ADF-328ECFE090D2}"/>
              </a:ext>
            </a:extLst>
          </p:cNvPr>
          <p:cNvGrpSpPr/>
          <p:nvPr/>
        </p:nvGrpSpPr>
        <p:grpSpPr>
          <a:xfrm>
            <a:off x="6664403" y="4561691"/>
            <a:ext cx="5835127" cy="1689320"/>
            <a:chOff x="1188162" y="2357185"/>
            <a:chExt cx="11575904" cy="313330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D141402-3684-4CBB-DD05-3A54BF81F1E7}"/>
                </a:ext>
              </a:extLst>
            </p:cNvPr>
            <p:cNvSpPr txBox="1"/>
            <p:nvPr/>
          </p:nvSpPr>
          <p:spPr>
            <a:xfrm>
              <a:off x="4697027" y="4987518"/>
              <a:ext cx="8067039" cy="50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DreamBooth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C111CE8-05BA-822D-7608-B23A4322E7B3}"/>
                </a:ext>
              </a:extLst>
            </p:cNvPr>
            <p:cNvSpPr txBox="1"/>
            <p:nvPr/>
          </p:nvSpPr>
          <p:spPr>
            <a:xfrm>
              <a:off x="2234988" y="2357185"/>
              <a:ext cx="8067039" cy="62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Images(~3-5)</a:t>
              </a:r>
              <a:endPara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6" name="Picture 4" descr="컴퓨터 아이콘 비즈니스 데이터, 양방향 화살표, 각도, 텍스트 png | PNGEgg">
              <a:extLst>
                <a:ext uri="{FF2B5EF4-FFF2-40B4-BE49-F238E27FC236}">
                  <a16:creationId xmlns:a16="http://schemas.microsoft.com/office/drawing/2014/main" id="{4F14DA1C-B555-5C88-083D-49618C788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1387" y="3099558"/>
              <a:ext cx="1016000" cy="1105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232555-4BA4-A90C-CAAE-10B5DA97ACC7}"/>
                </a:ext>
              </a:extLst>
            </p:cNvPr>
            <p:cNvSpPr txBox="1"/>
            <p:nvPr/>
          </p:nvSpPr>
          <p:spPr>
            <a:xfrm>
              <a:off x="7529693" y="3308954"/>
              <a:ext cx="2895599" cy="685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“ [V] dog ”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31E02EC-E22F-848F-441E-38F6A821B953}"/>
                </a:ext>
              </a:extLst>
            </p:cNvPr>
            <p:cNvGrpSpPr/>
            <p:nvPr/>
          </p:nvGrpSpPr>
          <p:grpSpPr>
            <a:xfrm>
              <a:off x="1188162" y="3062241"/>
              <a:ext cx="4427220" cy="1475740"/>
              <a:chOff x="548640" y="1905248"/>
              <a:chExt cx="4427220" cy="1475740"/>
            </a:xfrm>
          </p:grpSpPr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6C275093-6FC2-1CB0-DAD5-CB958A0FA5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0" y="1905248"/>
                <a:ext cx="1475740" cy="147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8">
                <a:extLst>
                  <a:ext uri="{FF2B5EF4-FFF2-40B4-BE49-F238E27FC236}">
                    <a16:creationId xmlns:a16="http://schemas.microsoft.com/office/drawing/2014/main" id="{34FED1E3-E743-0B49-16C7-0BB1FFBE28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4380" y="1905248"/>
                <a:ext cx="1475740" cy="147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0">
                <a:extLst>
                  <a:ext uri="{FF2B5EF4-FFF2-40B4-BE49-F238E27FC236}">
                    <a16:creationId xmlns:a16="http://schemas.microsoft.com/office/drawing/2014/main" id="{0E6A8030-1371-7722-7BCC-62AB75FBA5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120" y="1905248"/>
                <a:ext cx="1475740" cy="147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8252C1-9167-35BE-4EFB-3CA1906F08F2}"/>
              </a:ext>
            </a:extLst>
          </p:cNvPr>
          <p:cNvSpPr txBox="1"/>
          <p:nvPr/>
        </p:nvSpPr>
        <p:spPr>
          <a:xfrm>
            <a:off x="5655015" y="3503174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VS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6A5C9-D4EC-7F5B-0137-9A246C828705}"/>
              </a:ext>
            </a:extLst>
          </p:cNvPr>
          <p:cNvSpPr txBox="1"/>
          <p:nvPr/>
        </p:nvSpPr>
        <p:spPr>
          <a:xfrm>
            <a:off x="2322535" y="3354826"/>
            <a:ext cx="8067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Ours</a:t>
            </a:r>
            <a:endParaRPr lang="ko-KR" altLang="en-US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85D718-7158-7E8C-22D4-1007A8BB6B91}"/>
              </a:ext>
            </a:extLst>
          </p:cNvPr>
          <p:cNvSpPr txBox="1"/>
          <p:nvPr/>
        </p:nvSpPr>
        <p:spPr>
          <a:xfrm>
            <a:off x="7408287" y="3356247"/>
            <a:ext cx="4003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190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48640" y="340935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Introduction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973616-449D-3CCE-52CE-B98F118557FE}"/>
              </a:ext>
            </a:extLst>
          </p:cNvPr>
          <p:cNvSpPr txBox="1"/>
          <p:nvPr/>
        </p:nvSpPr>
        <p:spPr>
          <a:xfrm>
            <a:off x="2744333" y="1737152"/>
            <a:ext cx="806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Images(~3-5)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8" name="Picture 4" descr="컴퓨터 아이콘 비즈니스 데이터, 양방향 화살표, 각도, 텍스트 png | PNGEgg">
            <a:extLst>
              <a:ext uri="{FF2B5EF4-FFF2-40B4-BE49-F238E27FC236}">
                <a16:creationId xmlns:a16="http://schemas.microsoft.com/office/drawing/2014/main" id="{350AC772-2F76-0289-FF74-EC5FAC65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467" y="2253117"/>
            <a:ext cx="1016000" cy="110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F42D1-571C-164A-7D24-EB848AAEE3B6}"/>
              </a:ext>
            </a:extLst>
          </p:cNvPr>
          <p:cNvSpPr txBox="1"/>
          <p:nvPr/>
        </p:nvSpPr>
        <p:spPr>
          <a:xfrm>
            <a:off x="7915773" y="2462512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[V] dog ”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F18FFA-403E-535B-8C5B-93EAB1A8ED83}"/>
              </a:ext>
            </a:extLst>
          </p:cNvPr>
          <p:cNvGrpSpPr/>
          <p:nvPr/>
        </p:nvGrpSpPr>
        <p:grpSpPr>
          <a:xfrm>
            <a:off x="1574242" y="2215800"/>
            <a:ext cx="4427220" cy="1475740"/>
            <a:chOff x="548640" y="1905248"/>
            <a:chExt cx="4427220" cy="147574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309F726-2FD9-960C-9E52-56C061F19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" y="1905248"/>
              <a:ext cx="1475740" cy="14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45D4D441-1638-96D9-F88F-0E4BACAAB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380" y="1905248"/>
              <a:ext cx="1475740" cy="14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727F8455-3497-1089-65BD-F247E69014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120" y="1905248"/>
              <a:ext cx="1475740" cy="14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67519F7-0C7C-A6C7-E61B-DACB5973B2D7}"/>
              </a:ext>
            </a:extLst>
          </p:cNvPr>
          <p:cNvSpPr txBox="1"/>
          <p:nvPr/>
        </p:nvSpPr>
        <p:spPr>
          <a:xfrm>
            <a:off x="1060627" y="5225839"/>
            <a:ext cx="545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A [V] dog in the beach”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40" name="Picture 16" descr="오른쪽 화살표 아이콘 화살 - ico,png,icns,무료 아이콘 다운로드">
            <a:extLst>
              <a:ext uri="{FF2B5EF4-FFF2-40B4-BE49-F238E27FC236}">
                <a16:creationId xmlns:a16="http://schemas.microsoft.com/office/drawing/2014/main" id="{47F4E6FC-E2F5-7E95-856F-258BEC92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34" y="5167431"/>
            <a:ext cx="801972" cy="80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B0E2DD-E9AE-C849-2D0E-F4B5942EC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3558" y="4423565"/>
            <a:ext cx="1927771" cy="1927771"/>
          </a:xfrm>
          <a:prstGeom prst="rect">
            <a:avLst/>
          </a:prstGeom>
        </p:spPr>
      </p:pic>
      <p:pic>
        <p:nvPicPr>
          <p:cNvPr id="1044" name="Picture 20" descr="라운드 진행 아이콘입니다. 기호를 로드 중입니다. 업로드 기호 | 프리미엄 벡터">
            <a:extLst>
              <a:ext uri="{FF2B5EF4-FFF2-40B4-BE49-F238E27FC236}">
                <a16:creationId xmlns:a16="http://schemas.microsoft.com/office/drawing/2014/main" id="{320C8363-B74B-C4CE-5753-3F5A9FEF5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242" y="1626904"/>
            <a:ext cx="679128" cy="68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0F09C1-BD76-B390-5D52-5095A26A0BA8}"/>
              </a:ext>
            </a:extLst>
          </p:cNvPr>
          <p:cNvSpPr txBox="1"/>
          <p:nvPr/>
        </p:nvSpPr>
        <p:spPr>
          <a:xfrm>
            <a:off x="7714746" y="1720169"/>
            <a:ext cx="15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2ACE30-59FA-C784-3118-A08340C44496}"/>
              </a:ext>
            </a:extLst>
          </p:cNvPr>
          <p:cNvSpPr txBox="1"/>
          <p:nvPr/>
        </p:nvSpPr>
        <p:spPr>
          <a:xfrm>
            <a:off x="6386057" y="4793160"/>
            <a:ext cx="15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inference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FB23F-584E-7BA9-EAC0-44BABE014F75}"/>
              </a:ext>
            </a:extLst>
          </p:cNvPr>
          <p:cNvSpPr txBox="1"/>
          <p:nvPr/>
        </p:nvSpPr>
        <p:spPr>
          <a:xfrm>
            <a:off x="6885696" y="2931620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①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24BB6-E55E-A734-CF91-E1AF376CE1E1}"/>
              </a:ext>
            </a:extLst>
          </p:cNvPr>
          <p:cNvSpPr txBox="1"/>
          <p:nvPr/>
        </p:nvSpPr>
        <p:spPr>
          <a:xfrm>
            <a:off x="6688378" y="1379508"/>
            <a:ext cx="6294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②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346533-199D-F8AF-743E-3D5B2349E53B}"/>
              </a:ext>
            </a:extLst>
          </p:cNvPr>
          <p:cNvSpPr txBox="1"/>
          <p:nvPr/>
        </p:nvSpPr>
        <p:spPr>
          <a:xfrm>
            <a:off x="1050758" y="5478492"/>
            <a:ext cx="6343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endParaRPr lang="ko-KR" alt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DDCC9E-8CCC-7397-B8A8-8D201A419441}"/>
              </a:ext>
            </a:extLst>
          </p:cNvPr>
          <p:cNvSpPr txBox="1"/>
          <p:nvPr/>
        </p:nvSpPr>
        <p:spPr>
          <a:xfrm>
            <a:off x="7964002" y="5968221"/>
            <a:ext cx="6343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endParaRPr lang="ko-KR" altLang="en-US" sz="24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69D449-F40C-0C53-B925-0D687AC3983A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DACC61-90A9-9C8F-B658-9D49D6D59F8F}"/>
              </a:ext>
            </a:extLst>
          </p:cNvPr>
          <p:cNvSpPr txBox="1"/>
          <p:nvPr/>
        </p:nvSpPr>
        <p:spPr>
          <a:xfrm>
            <a:off x="1332588" y="4856507"/>
            <a:ext cx="5454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prompt</a:t>
            </a:r>
            <a:endParaRPr lang="ko-KR" altLang="en-US" sz="2000" u="sng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1810C-1107-8CD8-F1AC-70DB6635E52A}"/>
              </a:ext>
            </a:extLst>
          </p:cNvPr>
          <p:cNvSpPr txBox="1"/>
          <p:nvPr/>
        </p:nvSpPr>
        <p:spPr>
          <a:xfrm>
            <a:off x="4426693" y="3323997"/>
            <a:ext cx="467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mapping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CA88F-81E7-AA05-0422-39E612787DBB}"/>
              </a:ext>
            </a:extLst>
          </p:cNvPr>
          <p:cNvSpPr txBox="1"/>
          <p:nvPr/>
        </p:nvSpPr>
        <p:spPr>
          <a:xfrm>
            <a:off x="7666280" y="3232713"/>
            <a:ext cx="328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[V] : unique token (e.g. </a:t>
            </a:r>
            <a:r>
              <a:rPr lang="en-US" altLang="ko-KR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zwx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Dog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name 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C702A-D33D-16EF-2CC6-21A92FFA7A52}"/>
              </a:ext>
            </a:extLst>
          </p:cNvPr>
          <p:cNvSpPr txBox="1"/>
          <p:nvPr/>
        </p:nvSpPr>
        <p:spPr>
          <a:xfrm>
            <a:off x="5070720" y="6309281"/>
            <a:ext cx="8067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29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10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6" presetClass="emph" presetSubtype="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 tmFilter="0, 0; .2, .5; .8, .5; 1, 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500" autoRev="1" fill="hold"/>
                                        <p:tgtEl>
                                          <p:spTgt spid="10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6" presetClass="emph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50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6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1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47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9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16" presetClass="emph" presetSubtype="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6" presetClass="emph" presetSubtype="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00" tmFilter="0, 0; .2, .5; .8, .5; 1, 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500" autoRev="1" fill="hold"/>
                                        <p:tgtEl>
                                          <p:spTgt spid="10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5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16" presetClass="emph" presetSubtype="0" fill="hold" grpId="6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6" presetClass="emph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75" presetID="16" presetClass="emph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0" grpId="0"/>
      <p:bldP spid="10" grpId="1"/>
      <p:bldP spid="10" grpId="2"/>
      <p:bldP spid="10" grpId="3"/>
      <p:bldP spid="10" grpId="4"/>
      <p:bldP spid="10" grpId="5"/>
      <p:bldP spid="15" grpId="0" build="allAtOnce"/>
      <p:bldP spid="15" grpId="1" build="allAtOnce"/>
      <p:bldP spid="15" grpId="2" build="allAtOnce"/>
      <p:bldP spid="15" grpId="3" build="allAtOnce"/>
      <p:bldP spid="15" grpId="4" build="allAtOnce"/>
      <p:bldP spid="17" grpId="0"/>
      <p:bldP spid="17" grpId="1"/>
      <p:bldP spid="17" grpId="2"/>
      <p:bldP spid="17" grpId="3"/>
      <p:bldP spid="17" grpId="4"/>
      <p:bldP spid="17" grpId="5"/>
      <p:bldP spid="19" grpId="0"/>
      <p:bldP spid="19" grpId="2"/>
      <p:bldP spid="19" grpId="3"/>
      <p:bldP spid="19" grpId="4"/>
      <p:bldP spid="19" grpId="5"/>
      <p:bldP spid="19" grpId="6"/>
      <p:bldP spid="21" grpId="0"/>
      <p:bldP spid="21" grpId="1"/>
      <p:bldP spid="21" grpId="2"/>
      <p:bldP spid="21" grpId="3"/>
      <p:bldP spid="21" grpId="4"/>
      <p:bldP spid="21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2CC97-2ED8-A8BB-F68F-085318215529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1233D0-48CC-F3E0-D2BF-FE92A2FD199C}"/>
              </a:ext>
            </a:extLst>
          </p:cNvPr>
          <p:cNvSpPr txBox="1"/>
          <p:nvPr/>
        </p:nvSpPr>
        <p:spPr>
          <a:xfrm>
            <a:off x="538480" y="1465373"/>
            <a:ext cx="8067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Problem.</a:t>
            </a:r>
          </a:p>
          <a:p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CF532-046F-52B0-64E4-CE026F16D308}"/>
              </a:ext>
            </a:extLst>
          </p:cNvPr>
          <p:cNvSpPr txBox="1"/>
          <p:nvPr/>
        </p:nvSpPr>
        <p:spPr>
          <a:xfrm>
            <a:off x="538480" y="2228432"/>
            <a:ext cx="8067040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Overfitting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Language drift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60052D1-5A91-F258-E90A-0400EA32A501}"/>
              </a:ext>
            </a:extLst>
          </p:cNvPr>
          <p:cNvGrpSpPr/>
          <p:nvPr/>
        </p:nvGrpSpPr>
        <p:grpSpPr>
          <a:xfrm>
            <a:off x="2906472" y="4039298"/>
            <a:ext cx="9237131" cy="2097203"/>
            <a:chOff x="3243549" y="3235556"/>
            <a:chExt cx="9237131" cy="20972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F3A516-2381-24E9-8B60-A2AEFF1E62E6}"/>
                </a:ext>
              </a:extLst>
            </p:cNvPr>
            <p:cNvSpPr txBox="1"/>
            <p:nvPr/>
          </p:nvSpPr>
          <p:spPr>
            <a:xfrm>
              <a:off x="4413640" y="3345804"/>
              <a:ext cx="8067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Images(~3-5)</a:t>
              </a:r>
              <a:endPara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23" name="Picture 4" descr="컴퓨터 아이콘 비즈니스 데이터, 양방향 화살표, 각도, 텍스트 png | PNGEgg">
              <a:extLst>
                <a:ext uri="{FF2B5EF4-FFF2-40B4-BE49-F238E27FC236}">
                  <a16:creationId xmlns:a16="http://schemas.microsoft.com/office/drawing/2014/main" id="{C3628BE0-6E68-C846-17F4-B45079B8D7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6774" y="3861769"/>
              <a:ext cx="1016000" cy="1105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E695C9-5E01-2F79-B5A7-5E0DDDEFAA23}"/>
                </a:ext>
              </a:extLst>
            </p:cNvPr>
            <p:cNvSpPr txBox="1"/>
            <p:nvPr/>
          </p:nvSpPr>
          <p:spPr>
            <a:xfrm>
              <a:off x="9585080" y="4071164"/>
              <a:ext cx="2895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0000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“ [V] dog ”</a:t>
              </a:r>
              <a:endPara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B891590-C912-0679-C991-D7A49833E3CB}"/>
                </a:ext>
              </a:extLst>
            </p:cNvPr>
            <p:cNvGrpSpPr/>
            <p:nvPr/>
          </p:nvGrpSpPr>
          <p:grpSpPr>
            <a:xfrm>
              <a:off x="3243549" y="3824452"/>
              <a:ext cx="4427220" cy="1475740"/>
              <a:chOff x="548640" y="1905248"/>
              <a:chExt cx="4427220" cy="1475740"/>
            </a:xfrm>
          </p:grpSpPr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F1622F02-53FF-FAD8-0182-0FD3361D2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640" y="1905248"/>
                <a:ext cx="1475740" cy="147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8">
                <a:extLst>
                  <a:ext uri="{FF2B5EF4-FFF2-40B4-BE49-F238E27FC236}">
                    <a16:creationId xmlns:a16="http://schemas.microsoft.com/office/drawing/2014/main" id="{7F1A2ED0-F67C-EF1C-C67B-B3CA25764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24380" y="1905248"/>
                <a:ext cx="1475740" cy="147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0">
                <a:extLst>
                  <a:ext uri="{FF2B5EF4-FFF2-40B4-BE49-F238E27FC236}">
                    <a16:creationId xmlns:a16="http://schemas.microsoft.com/office/drawing/2014/main" id="{DDC883B0-B348-F8A0-2447-6D3FFE9CC4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120" y="1905248"/>
                <a:ext cx="1475740" cy="1475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0" descr="라운드 진행 아이콘입니다. 기호를 로드 중입니다. 업로드 기호 | 프리미엄 벡터">
              <a:extLst>
                <a:ext uri="{FF2B5EF4-FFF2-40B4-BE49-F238E27FC236}">
                  <a16:creationId xmlns:a16="http://schemas.microsoft.com/office/drawing/2014/main" id="{5AC99D3A-8010-65BC-DD94-5F10824D2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549" y="3235556"/>
              <a:ext cx="679128" cy="682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81857C-C100-BA67-CC02-247FDB3AE5F4}"/>
                </a:ext>
              </a:extLst>
            </p:cNvPr>
            <p:cNvSpPr txBox="1"/>
            <p:nvPr/>
          </p:nvSpPr>
          <p:spPr>
            <a:xfrm>
              <a:off x="9384053" y="3328821"/>
              <a:ext cx="1557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training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CC9725-D714-E5C1-F5C7-0D516C581BDC}"/>
                </a:ext>
              </a:extLst>
            </p:cNvPr>
            <p:cNvSpPr txBox="1"/>
            <p:nvPr/>
          </p:nvSpPr>
          <p:spPr>
            <a:xfrm>
              <a:off x="6096000" y="4932649"/>
              <a:ext cx="4677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mapping</a:t>
              </a:r>
              <a:endParaRPr lang="ko-KR" altLang="en-US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37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id="{AB53539B-0CBE-0647-5391-067F51DBA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48" y="4572996"/>
            <a:ext cx="2038166" cy="203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E5345A0-252C-2AC2-42F6-78F75D431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221" y="4413647"/>
            <a:ext cx="2038166" cy="203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이미지, 사진 아이콘 - 무료 아이콘">
            <a:extLst>
              <a:ext uri="{FF2B5EF4-FFF2-40B4-BE49-F238E27FC236}">
                <a16:creationId xmlns:a16="http://schemas.microsoft.com/office/drawing/2014/main" id="{CC3A047B-D2E4-ECE9-F2D0-D03064502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628" y="431940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0F18A15-D37E-EA98-FCA1-D51616A15185}"/>
              </a:ext>
            </a:extLst>
          </p:cNvPr>
          <p:cNvCxnSpPr>
            <a:cxnSpLocks/>
          </p:cNvCxnSpPr>
          <p:nvPr/>
        </p:nvCxnSpPr>
        <p:spPr>
          <a:xfrm>
            <a:off x="538480" y="1087120"/>
            <a:ext cx="11023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1233D0-48CC-F3E0-D2BF-FE92A2FD199C}"/>
              </a:ext>
            </a:extLst>
          </p:cNvPr>
          <p:cNvSpPr txBox="1"/>
          <p:nvPr/>
        </p:nvSpPr>
        <p:spPr>
          <a:xfrm>
            <a:off x="538480" y="1465373"/>
            <a:ext cx="8067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Problem.</a:t>
            </a:r>
          </a:p>
          <a:p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CF532-046F-52B0-64E4-CE026F16D308}"/>
              </a:ext>
            </a:extLst>
          </p:cNvPr>
          <p:cNvSpPr txBox="1"/>
          <p:nvPr/>
        </p:nvSpPr>
        <p:spPr>
          <a:xfrm>
            <a:off x="538479" y="2228432"/>
            <a:ext cx="13248641" cy="128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Overfitting : </a:t>
            </a:r>
            <a:r>
              <a:rPr lang="en-US" altLang="ko-KR" sz="2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create an object or background of</a:t>
            </a:r>
            <a:endParaRPr lang="en-US" altLang="ko-KR" sz="28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2">
                    <a:lumMod val="9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Language drift</a:t>
            </a:r>
            <a:endParaRPr lang="ko-KR" altLang="en-US" sz="2800" dirty="0">
              <a:solidFill>
                <a:schemeClr val="bg2">
                  <a:lumMod val="9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8E8B04-A40A-565E-67B1-5C5421BE633E}"/>
              </a:ext>
            </a:extLst>
          </p:cNvPr>
          <p:cNvGrpSpPr/>
          <p:nvPr/>
        </p:nvGrpSpPr>
        <p:grpSpPr>
          <a:xfrm>
            <a:off x="295653" y="4159985"/>
            <a:ext cx="2252552" cy="2461972"/>
            <a:chOff x="1437959" y="3512886"/>
            <a:chExt cx="2252552" cy="2461972"/>
          </a:xfrm>
        </p:grpSpPr>
        <p:pic>
          <p:nvPicPr>
            <p:cNvPr id="14" name="Picture 2" descr="즉각적인 - 무료 컴퓨터개 아이콘">
              <a:extLst>
                <a:ext uri="{FF2B5EF4-FFF2-40B4-BE49-F238E27FC236}">
                  <a16:creationId xmlns:a16="http://schemas.microsoft.com/office/drawing/2014/main" id="{DE621CEE-3D81-3CD3-19F6-E4C80072C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959" y="4209986"/>
              <a:ext cx="1764872" cy="1764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즉각적인 - 무료 컴퓨터개 아이콘">
              <a:extLst>
                <a:ext uri="{FF2B5EF4-FFF2-40B4-BE49-F238E27FC236}">
                  <a16:creationId xmlns:a16="http://schemas.microsoft.com/office/drawing/2014/main" id="{BFFFFDE1-97C0-FBFF-BDF9-7B668C5A28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0679" y="3861436"/>
              <a:ext cx="1764872" cy="1764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즉각적인 - 무료 컴퓨터개 아이콘">
              <a:extLst>
                <a:ext uri="{FF2B5EF4-FFF2-40B4-BE49-F238E27FC236}">
                  <a16:creationId xmlns:a16="http://schemas.microsoft.com/office/drawing/2014/main" id="{DE3825E6-3026-9826-6E8E-A98A1841F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639" y="3512886"/>
              <a:ext cx="1764872" cy="1764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6" descr="오른쪽 화살표 아이콘 화살 - ico,png,icns,무료 아이콘 다운로드">
            <a:extLst>
              <a:ext uri="{FF2B5EF4-FFF2-40B4-BE49-F238E27FC236}">
                <a16:creationId xmlns:a16="http://schemas.microsoft.com/office/drawing/2014/main" id="{BF79AE12-FA41-BDF8-1672-0BBF5DD85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51" y="5012718"/>
            <a:ext cx="801972" cy="80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553BD71-8EF3-42B6-E564-B09EC171AE22}"/>
              </a:ext>
            </a:extLst>
          </p:cNvPr>
          <p:cNvCxnSpPr/>
          <p:nvPr/>
        </p:nvCxnSpPr>
        <p:spPr>
          <a:xfrm>
            <a:off x="6792654" y="4159985"/>
            <a:ext cx="0" cy="2546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" descr="즉각적인 - 무료 컴퓨터개 아이콘">
            <a:extLst>
              <a:ext uri="{FF2B5EF4-FFF2-40B4-BE49-F238E27FC236}">
                <a16:creationId xmlns:a16="http://schemas.microsoft.com/office/drawing/2014/main" id="{63C0D5A4-9979-6C31-A4AC-E8B4BC97B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17" y="4508443"/>
            <a:ext cx="1764872" cy="176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화살표 벡터 아이콘입니다. 가로 양방향 화살표. 로열티 무료 사진, 그림, 이미지 그리고 스톡포토그래피. Image 76087935">
            <a:extLst>
              <a:ext uri="{FF2B5EF4-FFF2-40B4-BE49-F238E27FC236}">
                <a16:creationId xmlns:a16="http://schemas.microsoft.com/office/drawing/2014/main" id="{06D2CC86-7C26-DAA0-833D-AFDFFF2E8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520" y="4328794"/>
            <a:ext cx="1569983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물음표 - 무료 모양과 기호개 아이콘">
            <a:extLst>
              <a:ext uri="{FF2B5EF4-FFF2-40B4-BE49-F238E27FC236}">
                <a16:creationId xmlns:a16="http://schemas.microsoft.com/office/drawing/2014/main" id="{F712C02F-9193-34DE-B6D4-364B62D6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378" y="4572996"/>
            <a:ext cx="568177" cy="56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1973E42E-ADC4-BC90-0953-B0C1E199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254" y="4263356"/>
            <a:ext cx="2038166" cy="203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262EC7-1539-9EBA-8863-6588B47C1081}"/>
              </a:ext>
            </a:extLst>
          </p:cNvPr>
          <p:cNvSpPr txBox="1"/>
          <p:nvPr/>
        </p:nvSpPr>
        <p:spPr>
          <a:xfrm>
            <a:off x="7162799" y="6280650"/>
            <a:ext cx="467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Text-image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alignment</a:t>
            </a:r>
            <a:endParaRPr lang="ko-KR" altLang="en-US" sz="2000" dirty="0">
              <a:solidFill>
                <a:schemeClr val="bg2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BEC99C-6DBD-3F10-9C86-837EA5E31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2004" y="1951373"/>
            <a:ext cx="2774315" cy="12014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877359-6E67-7B76-0083-B8FB14B16111}"/>
              </a:ext>
            </a:extLst>
          </p:cNvPr>
          <p:cNvSpPr txBox="1"/>
          <p:nvPr/>
        </p:nvSpPr>
        <p:spPr>
          <a:xfrm>
            <a:off x="538480" y="375920"/>
            <a:ext cx="8067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137943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9122</TotalTime>
  <Words>963</Words>
  <Application>Microsoft Office PowerPoint</Application>
  <PresentationFormat>와이드스크린</PresentationFormat>
  <Paragraphs>260</Paragraphs>
  <Slides>38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함초롬돋움</vt:lpstr>
      <vt:lpstr>Calibri Light</vt:lpstr>
      <vt:lpstr>HY헤드라인M</vt:lpstr>
      <vt:lpstr>Wingdings</vt:lpstr>
      <vt:lpstr>noto</vt:lpstr>
      <vt:lpstr>HyhwpEQ</vt:lpstr>
      <vt:lpstr>Arial</vt:lpstr>
      <vt:lpstr>Cambria Math</vt:lpstr>
      <vt:lpstr>Wingdings 2</vt:lpstr>
      <vt:lpstr>Calibri</vt:lpstr>
      <vt:lpstr>맑은 고딕</vt:lpstr>
      <vt:lpstr>HDOfficeLightV0</vt:lpstr>
      <vt:lpstr>Office 테마</vt:lpstr>
      <vt:lpstr>StyleBoost : A Study of Personalizing Text-to-Image Generation  in Any Style using DreamBooth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StyleBoost : A Study of Personalizing Text-to-Image Generation  in Any Style using Dreambooth</dc:title>
  <dc:creator>미자 김</dc:creator>
  <cp:lastModifiedBy>미자 김</cp:lastModifiedBy>
  <cp:revision>90</cp:revision>
  <dcterms:created xsi:type="dcterms:W3CDTF">2023-09-10T06:01:07Z</dcterms:created>
  <dcterms:modified xsi:type="dcterms:W3CDTF">2023-10-07T04:58:40Z</dcterms:modified>
</cp:coreProperties>
</file>